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Montserrat" panose="00000500000000000000" pitchFamily="2" charset="0"/>
      <p:regular r:id="rId20"/>
    </p:embeddedFont>
    <p:embeddedFont>
      <p:font typeface="Montserrat Bold" panose="020B0604020202020204" charset="0"/>
      <p:regular r:id="rId21"/>
    </p:embeddedFont>
    <p:embeddedFont>
      <p:font typeface="Open Sans" panose="020B0606030504020204" pitchFamily="34" charset="0"/>
      <p:regular r:id="rId22"/>
    </p:embeddedFont>
    <p:embeddedFont>
      <p:font typeface="Open Sans Bold" panose="020B0604020202020204" charset="0"/>
      <p:regular r:id="rId23"/>
    </p:embeddedFont>
    <p:embeddedFont>
      <p:font typeface="Open Sans Bold Italics" panose="020B0604020202020204" charset="0"/>
      <p:regular r:id="rId24"/>
    </p:embeddedFont>
    <p:embeddedFont>
      <p:font typeface="Open Sans Italics" panose="020B0604020202020204" charset="0"/>
      <p:regular r:id="rId25"/>
    </p:embeddedFont>
    <p:embeddedFont>
      <p:font typeface="Roboto" panose="02000000000000000000" pitchFamily="2" charset="0"/>
      <p:regular r:id="rId26"/>
    </p:embeddedFont>
    <p:embeddedFont>
      <p:font typeface="Roboto Bold" panose="02000000000000000000" charset="0"/>
      <p:regular r:id="rId27"/>
    </p:embeddedFont>
    <p:embeddedFont>
      <p:font typeface="Roboto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7" d="100"/>
          <a:sy n="77" d="100"/>
        </p:scale>
        <p:origin x="7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Bild 1: Stativkopf Blitzer</a:t>
            </a:r>
          </a:p>
          <a:p>
            <a:r>
              <a:rPr lang="en-US"/>
              <a:t>Bild 2: Diverse Drehteile </a:t>
            </a:r>
          </a:p>
          <a:p>
            <a:r>
              <a:rPr lang="en-US"/>
              <a:t>Bild 3: BMW Classic Öldeckel für Oldtimer</a:t>
            </a:r>
          </a:p>
          <a:p>
            <a:r>
              <a:rPr lang="en-US"/>
              <a:t>Bild 4: Blitzer Traverse </a:t>
            </a:r>
          </a:p>
          <a:p>
            <a:r>
              <a:rPr lang="en-US"/>
              <a:t>Bild 5: Fallsicherung für Bergretter "Way Stop"</a:t>
            </a:r>
          </a:p>
          <a:p>
            <a:r>
              <a:rPr lang="en-US"/>
              <a:t>Bild 6: Gehäuse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nkedin.com/company/precision-parts-augsburg/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9343" y="-443935"/>
            <a:ext cx="9573343" cy="3530035"/>
            <a:chOff x="0" y="0"/>
            <a:chExt cx="2521374" cy="929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1374" cy="929721"/>
            </a:xfrm>
            <a:custGeom>
              <a:avLst/>
              <a:gdLst/>
              <a:ahLst/>
              <a:cxnLst/>
              <a:rect l="l" t="t" r="r" b="b"/>
              <a:pathLst>
                <a:path w="2521374" h="929721">
                  <a:moveTo>
                    <a:pt x="0" y="0"/>
                  </a:moveTo>
                  <a:lnTo>
                    <a:pt x="2521374" y="0"/>
                  </a:lnTo>
                  <a:lnTo>
                    <a:pt x="2521374" y="929721"/>
                  </a:lnTo>
                  <a:lnTo>
                    <a:pt x="0" y="929721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21374" cy="96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6840" y="1005896"/>
            <a:ext cx="8197160" cy="4114800"/>
            <a:chOff x="0" y="0"/>
            <a:chExt cx="1148161" cy="576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8161" cy="576353"/>
            </a:xfrm>
            <a:custGeom>
              <a:avLst/>
              <a:gdLst/>
              <a:ahLst/>
              <a:cxnLst/>
              <a:rect l="l" t="t" r="r" b="b"/>
              <a:pathLst>
                <a:path w="1148161" h="576353">
                  <a:moveTo>
                    <a:pt x="0" y="0"/>
                  </a:moveTo>
                  <a:lnTo>
                    <a:pt x="1148161" y="0"/>
                  </a:lnTo>
                  <a:lnTo>
                    <a:pt x="1148161" y="576353"/>
                  </a:lnTo>
                  <a:lnTo>
                    <a:pt x="0" y="576353"/>
                  </a:lnTo>
                  <a:close/>
                </a:path>
              </a:pathLst>
            </a:custGeom>
            <a:blipFill>
              <a:blip r:embed="rId2"/>
              <a:stretch>
                <a:fillRect t="-14834" b="-1483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47894" y="-443935"/>
            <a:ext cx="712426" cy="2089284"/>
            <a:chOff x="0" y="0"/>
            <a:chExt cx="187635" cy="5502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7635" cy="550264"/>
            </a:xfrm>
            <a:custGeom>
              <a:avLst/>
              <a:gdLst/>
              <a:ahLst/>
              <a:cxnLst/>
              <a:rect l="l" t="t" r="r" b="b"/>
              <a:pathLst>
                <a:path w="187635" h="550264">
                  <a:moveTo>
                    <a:pt x="0" y="0"/>
                  </a:moveTo>
                  <a:lnTo>
                    <a:pt x="187635" y="0"/>
                  </a:lnTo>
                  <a:lnTo>
                    <a:pt x="187635" y="550264"/>
                  </a:lnTo>
                  <a:lnTo>
                    <a:pt x="0" y="550264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7635" cy="588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947894" y="4647501"/>
            <a:ext cx="712426" cy="4610799"/>
            <a:chOff x="0" y="0"/>
            <a:chExt cx="187635" cy="12143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635" cy="1214367"/>
            </a:xfrm>
            <a:custGeom>
              <a:avLst/>
              <a:gdLst/>
              <a:ahLst/>
              <a:cxnLst/>
              <a:rect l="l" t="t" r="r" b="b"/>
              <a:pathLst>
                <a:path w="187635" h="1214367">
                  <a:moveTo>
                    <a:pt x="0" y="0"/>
                  </a:moveTo>
                  <a:lnTo>
                    <a:pt x="187635" y="0"/>
                  </a:lnTo>
                  <a:lnTo>
                    <a:pt x="187635" y="1214367"/>
                  </a:lnTo>
                  <a:lnTo>
                    <a:pt x="0" y="1214367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635" cy="1252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279831" y="6289472"/>
            <a:ext cx="1308531" cy="1970398"/>
            <a:chOff x="0" y="0"/>
            <a:chExt cx="344634" cy="5189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4634" cy="518952"/>
            </a:xfrm>
            <a:custGeom>
              <a:avLst/>
              <a:gdLst/>
              <a:ahLst/>
              <a:cxnLst/>
              <a:rect l="l" t="t" r="r" b="b"/>
              <a:pathLst>
                <a:path w="344634" h="518952">
                  <a:moveTo>
                    <a:pt x="0" y="0"/>
                  </a:moveTo>
                  <a:lnTo>
                    <a:pt x="344634" y="0"/>
                  </a:lnTo>
                  <a:lnTo>
                    <a:pt x="344634" y="518952"/>
                  </a:lnTo>
                  <a:lnTo>
                    <a:pt x="0" y="518952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44634" cy="557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901446" y="9078390"/>
            <a:ext cx="8428676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>
            <a:off x="9144000" y="1005896"/>
            <a:ext cx="6803894" cy="4096432"/>
          </a:xfrm>
          <a:custGeom>
            <a:avLst/>
            <a:gdLst/>
            <a:ahLst/>
            <a:cxnLst/>
            <a:rect l="l" t="t" r="r" b="b"/>
            <a:pathLst>
              <a:path w="6803894" h="4096432">
                <a:moveTo>
                  <a:pt x="0" y="0"/>
                </a:moveTo>
                <a:lnTo>
                  <a:pt x="6803894" y="0"/>
                </a:lnTo>
                <a:lnTo>
                  <a:pt x="6803894" y="4096432"/>
                </a:lnTo>
                <a:lnTo>
                  <a:pt x="0" y="4096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19" b="-5619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8" name="TextBox 18"/>
          <p:cNvSpPr txBox="1"/>
          <p:nvPr/>
        </p:nvSpPr>
        <p:spPr>
          <a:xfrm>
            <a:off x="2000765" y="6348444"/>
            <a:ext cx="1244684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PRECISION PARTS AUGSBURG GMBH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00765" y="8946945"/>
            <a:ext cx="461854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www.precision-parts.de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660672"/>
            <a:ext cx="810715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LEISTUNGEN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44000" y="1224238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6161" r="-3928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74989" y="3503342"/>
            <a:ext cx="644901" cy="587618"/>
            <a:chOff x="0" y="0"/>
            <a:chExt cx="169850" cy="1547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28270" y="3661895"/>
            <a:ext cx="2429767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3" action="ppaction://hlinksldjump"/>
              </a:rPr>
              <a:t>Montage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63866" y="3661895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63866" y="4471959"/>
            <a:ext cx="6895839" cy="482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Precision Parts Augsburg übernimmt die fachgerechte Montage von mechanischen Baugruppen für unterschiedlichste Anwendungen. 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Dank unserer </a:t>
            </a:r>
            <a:r>
              <a:rPr lang="en-US" sz="20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Erfahrung </a:t>
            </a: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 der </a:t>
            </a:r>
            <a:r>
              <a:rPr lang="en-US" sz="20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Feinjustage</a:t>
            </a: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in einstellbaren Systemen realisieren wir komplexe Baugruppen mit höchsten Anforderungen an </a:t>
            </a:r>
            <a:r>
              <a:rPr lang="en-US" sz="20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Passgenauigkeit </a:t>
            </a: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und </a:t>
            </a:r>
            <a:r>
              <a:rPr lang="en-US" sz="20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Funktion</a:t>
            </a: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Justagen und individuelle Einstellmöglichkeiten werden exakt </a:t>
            </a:r>
            <a:r>
              <a:rPr lang="en-US" sz="20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nach Kundenvorgabe</a:t>
            </a:r>
            <a:r>
              <a:rPr lang="en-US" sz="2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umgesetzt um optimale Ergebnisse in Serie oder Einzelanfertigung zu erzielen. 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endParaRPr lang="en-US" sz="20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660672"/>
            <a:ext cx="810715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LEISTUNGEN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44000" y="1224238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54325" r="-3112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66846" y="3491863"/>
            <a:ext cx="644901" cy="587618"/>
            <a:chOff x="0" y="0"/>
            <a:chExt cx="169850" cy="1547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56531" y="3644385"/>
            <a:ext cx="2429767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3" action="ppaction://hlinksldjump"/>
              </a:rPr>
              <a:t>Folgeprozesse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55723" y="3644385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504459" y="4725714"/>
            <a:ext cx="3897630" cy="439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just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Oberflächenbeschichtung</a:t>
            </a: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   Lackieren, Verchromen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96567" lvl="1" indent="-248284" algn="just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Oberflächenbehandlung</a:t>
            </a: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    Beizen, Eloxieren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96567" lvl="1" indent="-248284" algn="just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Strahltechnik</a:t>
            </a: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    Glasperlenstrahlen</a:t>
            </a: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lnSpc>
                <a:spcPts val="321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9064" y="-307996"/>
            <a:ext cx="19458757" cy="3569087"/>
            <a:chOff x="0" y="0"/>
            <a:chExt cx="5124940" cy="940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4940" cy="940006"/>
            </a:xfrm>
            <a:custGeom>
              <a:avLst/>
              <a:gdLst/>
              <a:ahLst/>
              <a:cxnLst/>
              <a:rect l="l" t="t" r="r" b="b"/>
              <a:pathLst>
                <a:path w="5124940" h="940006">
                  <a:moveTo>
                    <a:pt x="0" y="0"/>
                  </a:moveTo>
                  <a:lnTo>
                    <a:pt x="5124940" y="0"/>
                  </a:lnTo>
                  <a:lnTo>
                    <a:pt x="5124940" y="940006"/>
                  </a:lnTo>
                  <a:lnTo>
                    <a:pt x="0" y="94000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4940" cy="97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98753" y="3629288"/>
            <a:ext cx="4248260" cy="2830403"/>
          </a:xfrm>
          <a:custGeom>
            <a:avLst/>
            <a:gdLst/>
            <a:ahLst/>
            <a:cxnLst/>
            <a:rect l="l" t="t" r="r" b="b"/>
            <a:pathLst>
              <a:path w="4248260" h="2830403">
                <a:moveTo>
                  <a:pt x="0" y="0"/>
                </a:moveTo>
                <a:lnTo>
                  <a:pt x="4248259" y="0"/>
                </a:lnTo>
                <a:lnTo>
                  <a:pt x="4248259" y="2830403"/>
                </a:lnTo>
                <a:lnTo>
                  <a:pt x="0" y="2830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407205" y="7113732"/>
            <a:ext cx="5031354" cy="2598232"/>
          </a:xfrm>
          <a:custGeom>
            <a:avLst/>
            <a:gdLst/>
            <a:ahLst/>
            <a:cxnLst/>
            <a:rect l="l" t="t" r="r" b="b"/>
            <a:pathLst>
              <a:path w="5031354" h="2598232">
                <a:moveTo>
                  <a:pt x="0" y="0"/>
                </a:moveTo>
                <a:lnTo>
                  <a:pt x="5031354" y="0"/>
                </a:lnTo>
                <a:lnTo>
                  <a:pt x="5031354" y="2598231"/>
                </a:lnTo>
                <a:lnTo>
                  <a:pt x="0" y="2598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00" r="-216" b="-19795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6160312" y="3629288"/>
            <a:ext cx="5595239" cy="2712648"/>
          </a:xfrm>
          <a:custGeom>
            <a:avLst/>
            <a:gdLst/>
            <a:ahLst/>
            <a:cxnLst/>
            <a:rect l="l" t="t" r="r" b="b"/>
            <a:pathLst>
              <a:path w="5595239" h="2712648">
                <a:moveTo>
                  <a:pt x="0" y="0"/>
                </a:moveTo>
                <a:lnTo>
                  <a:pt x="5595239" y="0"/>
                </a:lnTo>
                <a:lnTo>
                  <a:pt x="5595239" y="2712649"/>
                </a:lnTo>
                <a:lnTo>
                  <a:pt x="0" y="2712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827" b="-1759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6097710" y="7113732"/>
            <a:ext cx="5720444" cy="2246693"/>
          </a:xfrm>
          <a:custGeom>
            <a:avLst/>
            <a:gdLst/>
            <a:ahLst/>
            <a:cxnLst/>
            <a:rect l="l" t="t" r="r" b="b"/>
            <a:pathLst>
              <a:path w="5720444" h="2246693">
                <a:moveTo>
                  <a:pt x="0" y="0"/>
                </a:moveTo>
                <a:lnTo>
                  <a:pt x="5720444" y="0"/>
                </a:lnTo>
                <a:lnTo>
                  <a:pt x="5720444" y="2246692"/>
                </a:lnTo>
                <a:lnTo>
                  <a:pt x="0" y="2246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9523" b="-4022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3504366" y="7113732"/>
            <a:ext cx="3899785" cy="2598232"/>
          </a:xfrm>
          <a:custGeom>
            <a:avLst/>
            <a:gdLst/>
            <a:ahLst/>
            <a:cxnLst/>
            <a:rect l="l" t="t" r="r" b="b"/>
            <a:pathLst>
              <a:path w="3899785" h="2598232">
                <a:moveTo>
                  <a:pt x="0" y="0"/>
                </a:moveTo>
                <a:lnTo>
                  <a:pt x="3899785" y="0"/>
                </a:lnTo>
                <a:lnTo>
                  <a:pt x="3899785" y="2598231"/>
                </a:lnTo>
                <a:lnTo>
                  <a:pt x="0" y="2598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3155892" y="3629288"/>
            <a:ext cx="4248260" cy="2830403"/>
          </a:xfrm>
          <a:custGeom>
            <a:avLst/>
            <a:gdLst/>
            <a:ahLst/>
            <a:cxnLst/>
            <a:rect l="l" t="t" r="r" b="b"/>
            <a:pathLst>
              <a:path w="4248260" h="2830403">
                <a:moveTo>
                  <a:pt x="0" y="0"/>
                </a:moveTo>
                <a:lnTo>
                  <a:pt x="4248259" y="0"/>
                </a:lnTo>
                <a:lnTo>
                  <a:pt x="4248259" y="2830403"/>
                </a:lnTo>
                <a:lnTo>
                  <a:pt x="0" y="2830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4068975" y="857011"/>
            <a:ext cx="10150050" cy="81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REFERENZPRODUKTE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68975" y="1749864"/>
            <a:ext cx="1015005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Precision Parts Augsburg GmbH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1499" y="-285848"/>
            <a:ext cx="19401448" cy="5429348"/>
            <a:chOff x="0" y="0"/>
            <a:chExt cx="5109846" cy="1429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9847" cy="1429952"/>
            </a:xfrm>
            <a:custGeom>
              <a:avLst/>
              <a:gdLst/>
              <a:ahLst/>
              <a:cxnLst/>
              <a:rect l="l" t="t" r="r" b="b"/>
              <a:pathLst>
                <a:path w="5109847" h="1429952">
                  <a:moveTo>
                    <a:pt x="0" y="0"/>
                  </a:moveTo>
                  <a:lnTo>
                    <a:pt x="5109847" y="0"/>
                  </a:lnTo>
                  <a:lnTo>
                    <a:pt x="5109847" y="1429952"/>
                  </a:lnTo>
                  <a:lnTo>
                    <a:pt x="0" y="1429952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9846" cy="146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46567" y="2958312"/>
            <a:ext cx="5705520" cy="6961273"/>
          </a:xfrm>
          <a:custGeom>
            <a:avLst/>
            <a:gdLst/>
            <a:ahLst/>
            <a:cxnLst/>
            <a:rect l="l" t="t" r="r" b="b"/>
            <a:pathLst>
              <a:path w="5705520" h="6961273">
                <a:moveTo>
                  <a:pt x="0" y="0"/>
                </a:moveTo>
                <a:lnTo>
                  <a:pt x="5705521" y="0"/>
                </a:lnTo>
                <a:lnTo>
                  <a:pt x="5705521" y="6961273"/>
                </a:lnTo>
                <a:lnTo>
                  <a:pt x="0" y="6961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0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0014950" y="2958312"/>
            <a:ext cx="5743494" cy="6961273"/>
          </a:xfrm>
          <a:custGeom>
            <a:avLst/>
            <a:gdLst/>
            <a:ahLst/>
            <a:cxnLst/>
            <a:rect l="l" t="t" r="r" b="b"/>
            <a:pathLst>
              <a:path w="5743494" h="6961273">
                <a:moveTo>
                  <a:pt x="0" y="0"/>
                </a:moveTo>
                <a:lnTo>
                  <a:pt x="5743494" y="0"/>
                </a:lnTo>
                <a:lnTo>
                  <a:pt x="5743494" y="6961273"/>
                </a:lnTo>
                <a:lnTo>
                  <a:pt x="0" y="6961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7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4001075" y="1443990"/>
            <a:ext cx="10285851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REFERENZPROJEKTE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9327" y="2167521"/>
            <a:ext cx="8489345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Precision Parts Augsburg GmbH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1499" y="-285848"/>
            <a:ext cx="19401448" cy="5429348"/>
            <a:chOff x="0" y="0"/>
            <a:chExt cx="5109846" cy="1429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9847" cy="1429952"/>
            </a:xfrm>
            <a:custGeom>
              <a:avLst/>
              <a:gdLst/>
              <a:ahLst/>
              <a:cxnLst/>
              <a:rect l="l" t="t" r="r" b="b"/>
              <a:pathLst>
                <a:path w="5109847" h="1429952">
                  <a:moveTo>
                    <a:pt x="0" y="0"/>
                  </a:moveTo>
                  <a:lnTo>
                    <a:pt x="5109847" y="0"/>
                  </a:lnTo>
                  <a:lnTo>
                    <a:pt x="5109847" y="1429952"/>
                  </a:lnTo>
                  <a:lnTo>
                    <a:pt x="0" y="1429952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9846" cy="1468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3829402"/>
            <a:ext cx="2628195" cy="2628195"/>
            <a:chOff x="0" y="0"/>
            <a:chExt cx="8909050" cy="8909050"/>
          </a:xfrm>
        </p:grpSpPr>
        <p:sp>
          <p:nvSpPr>
            <p:cNvPr id="6" name="Freeform 6"/>
            <p:cNvSpPr/>
            <p:nvPr/>
          </p:nvSpPr>
          <p:spPr>
            <a:xfrm>
              <a:off x="-10398" y="9480"/>
              <a:ext cx="8929847" cy="8890089"/>
            </a:xfrm>
            <a:custGeom>
              <a:avLst/>
              <a:gdLst/>
              <a:ahLst/>
              <a:cxnLst/>
              <a:rect l="l" t="t" r="r" b="b"/>
              <a:pathLst>
                <a:path w="8929847" h="8890089">
                  <a:moveTo>
                    <a:pt x="4464923" y="45"/>
                  </a:moveTo>
                  <a:cubicBezTo>
                    <a:pt x="2872142" y="-7078"/>
                    <a:pt x="1397294" y="838573"/>
                    <a:pt x="598840" y="2216787"/>
                  </a:cubicBezTo>
                  <a:cubicBezTo>
                    <a:pt x="-199614" y="3595001"/>
                    <a:pt x="-199614" y="5295089"/>
                    <a:pt x="598840" y="6673304"/>
                  </a:cubicBezTo>
                  <a:cubicBezTo>
                    <a:pt x="1397294" y="8051517"/>
                    <a:pt x="2872142" y="8897168"/>
                    <a:pt x="4464923" y="8890045"/>
                  </a:cubicBezTo>
                  <a:cubicBezTo>
                    <a:pt x="6057704" y="8897168"/>
                    <a:pt x="7532552" y="8051517"/>
                    <a:pt x="8331006" y="6673304"/>
                  </a:cubicBezTo>
                  <a:cubicBezTo>
                    <a:pt x="9129460" y="5295089"/>
                    <a:pt x="9129460" y="3595001"/>
                    <a:pt x="8331006" y="2216787"/>
                  </a:cubicBezTo>
                  <a:cubicBezTo>
                    <a:pt x="7532552" y="838573"/>
                    <a:pt x="6057704" y="-7078"/>
                    <a:pt x="4464923" y="4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Freeform 7"/>
            <p:cNvSpPr/>
            <p:nvPr/>
          </p:nvSpPr>
          <p:spPr>
            <a:xfrm>
              <a:off x="251757" y="270468"/>
              <a:ext cx="8405537" cy="8368114"/>
            </a:xfrm>
            <a:custGeom>
              <a:avLst/>
              <a:gdLst/>
              <a:ahLst/>
              <a:cxnLst/>
              <a:rect l="l" t="t" r="r" b="b"/>
              <a:pathLst>
                <a:path w="8405537" h="8368114">
                  <a:moveTo>
                    <a:pt x="4202768" y="42"/>
                  </a:moveTo>
                  <a:cubicBezTo>
                    <a:pt x="2703506" y="-6663"/>
                    <a:pt x="1315253" y="789336"/>
                    <a:pt x="563679" y="2086629"/>
                  </a:cubicBezTo>
                  <a:cubicBezTo>
                    <a:pt x="-187894" y="3383923"/>
                    <a:pt x="-187894" y="4984191"/>
                    <a:pt x="563679" y="6281485"/>
                  </a:cubicBezTo>
                  <a:cubicBezTo>
                    <a:pt x="1315253" y="7578778"/>
                    <a:pt x="2703506" y="8374777"/>
                    <a:pt x="4202768" y="8368072"/>
                  </a:cubicBezTo>
                  <a:cubicBezTo>
                    <a:pt x="5702030" y="8374777"/>
                    <a:pt x="7090283" y="7578778"/>
                    <a:pt x="7841857" y="6281485"/>
                  </a:cubicBezTo>
                  <a:cubicBezTo>
                    <a:pt x="8593429" y="4984191"/>
                    <a:pt x="8593429" y="3383923"/>
                    <a:pt x="7841857" y="2086629"/>
                  </a:cubicBezTo>
                  <a:cubicBezTo>
                    <a:pt x="7090283" y="789336"/>
                    <a:pt x="5702030" y="-6663"/>
                    <a:pt x="4202768" y="42"/>
                  </a:cubicBezTo>
                  <a:close/>
                </a:path>
              </a:pathLst>
            </a:custGeom>
            <a:blipFill>
              <a:blip r:embed="rId2"/>
              <a:stretch>
                <a:fillRect l="-31238" r="-31238"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6268549" y="3119458"/>
            <a:ext cx="5005822" cy="7077853"/>
          </a:xfrm>
          <a:custGeom>
            <a:avLst/>
            <a:gdLst/>
            <a:ahLst/>
            <a:cxnLst/>
            <a:rect l="l" t="t" r="r" b="b"/>
            <a:pathLst>
              <a:path w="5005822" h="7077853">
                <a:moveTo>
                  <a:pt x="0" y="0"/>
                </a:moveTo>
                <a:lnTo>
                  <a:pt x="5005822" y="0"/>
                </a:lnTo>
                <a:lnTo>
                  <a:pt x="5005822" y="7077853"/>
                </a:lnTo>
                <a:lnTo>
                  <a:pt x="0" y="707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12276854" y="3119458"/>
            <a:ext cx="4982446" cy="7039592"/>
          </a:xfrm>
          <a:custGeom>
            <a:avLst/>
            <a:gdLst/>
            <a:ahLst/>
            <a:cxnLst/>
            <a:rect l="l" t="t" r="r" b="b"/>
            <a:pathLst>
              <a:path w="4982446" h="7039592">
                <a:moveTo>
                  <a:pt x="0" y="0"/>
                </a:moveTo>
                <a:lnTo>
                  <a:pt x="4982446" y="0"/>
                </a:lnTo>
                <a:lnTo>
                  <a:pt x="4982446" y="7039592"/>
                </a:lnTo>
                <a:lnTo>
                  <a:pt x="0" y="7039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TextBox 11"/>
          <p:cNvSpPr txBox="1"/>
          <p:nvPr/>
        </p:nvSpPr>
        <p:spPr>
          <a:xfrm>
            <a:off x="4001075" y="1443990"/>
            <a:ext cx="10285851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GEPRÜFTE PRÄZISION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99327" y="2177046"/>
            <a:ext cx="8489345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bei Precision Parts Augsburg GmbH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0770" y="7966310"/>
            <a:ext cx="4368558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“Qualität, Effizienz und Kundenorientierung bestimmen unser Handeln. </a:t>
            </a:r>
          </a:p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Unsere Prozesse sind konsequent auf maximale Präzision und Wirtschaftlichkeit ausgelegt – flexibel in jeder Situation, zuverlässig bis ins Detail.”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9768" y="6928738"/>
            <a:ext cx="2326059" cy="29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9"/>
              </a:lnSpc>
            </a:pPr>
            <a:r>
              <a:rPr lang="en-US" sz="2299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Dirk Heers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9768" y="7301465"/>
            <a:ext cx="2326059" cy="2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i="1">
                <a:solidFill>
                  <a:srgbClr val="2A2A2A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Geschäftsführer</a:t>
            </a: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42174" y="7685418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-441499" y="-285848"/>
            <a:ext cx="5301765" cy="4741295"/>
            <a:chOff x="0" y="0"/>
            <a:chExt cx="1396350" cy="1248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6350" cy="1248736"/>
            </a:xfrm>
            <a:custGeom>
              <a:avLst/>
              <a:gdLst/>
              <a:ahLst/>
              <a:cxnLst/>
              <a:rect l="l" t="t" r="r" b="b"/>
              <a:pathLst>
                <a:path w="1396350" h="1248736">
                  <a:moveTo>
                    <a:pt x="0" y="0"/>
                  </a:moveTo>
                  <a:lnTo>
                    <a:pt x="1396350" y="0"/>
                  </a:lnTo>
                  <a:lnTo>
                    <a:pt x="1396350" y="1248736"/>
                  </a:lnTo>
                  <a:lnTo>
                    <a:pt x="0" y="124873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6350" cy="1286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82834" y="1028700"/>
            <a:ext cx="6087293" cy="1929196"/>
            <a:chOff x="0" y="0"/>
            <a:chExt cx="1694767" cy="5371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4767" cy="537109"/>
            </a:xfrm>
            <a:custGeom>
              <a:avLst/>
              <a:gdLst/>
              <a:ahLst/>
              <a:cxnLst/>
              <a:rect l="l" t="t" r="r" b="b"/>
              <a:pathLst>
                <a:path w="1694767" h="537109">
                  <a:moveTo>
                    <a:pt x="0" y="0"/>
                  </a:moveTo>
                  <a:lnTo>
                    <a:pt x="1694767" y="0"/>
                  </a:lnTo>
                  <a:lnTo>
                    <a:pt x="1694767" y="537109"/>
                  </a:lnTo>
                  <a:lnTo>
                    <a:pt x="0" y="537109"/>
                  </a:lnTo>
                  <a:close/>
                </a:path>
              </a:pathLst>
            </a:custGeom>
            <a:solidFill>
              <a:srgbClr val="184680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94767" cy="57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2834" y="3133905"/>
            <a:ext cx="6087293" cy="1929196"/>
            <a:chOff x="0" y="0"/>
            <a:chExt cx="1694767" cy="5371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4767" cy="537109"/>
            </a:xfrm>
            <a:custGeom>
              <a:avLst/>
              <a:gdLst/>
              <a:ahLst/>
              <a:cxnLst/>
              <a:rect l="l" t="t" r="r" b="b"/>
              <a:pathLst>
                <a:path w="1694767" h="537109">
                  <a:moveTo>
                    <a:pt x="0" y="0"/>
                  </a:moveTo>
                  <a:lnTo>
                    <a:pt x="1694767" y="0"/>
                  </a:lnTo>
                  <a:lnTo>
                    <a:pt x="1694767" y="537109"/>
                  </a:lnTo>
                  <a:lnTo>
                    <a:pt x="0" y="537109"/>
                  </a:lnTo>
                  <a:close/>
                </a:path>
              </a:pathLst>
            </a:custGeom>
            <a:solidFill>
              <a:srgbClr val="BFC0C0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94767" cy="57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82834" y="5239110"/>
            <a:ext cx="6087293" cy="1929196"/>
            <a:chOff x="0" y="0"/>
            <a:chExt cx="1694767" cy="5371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94767" cy="537109"/>
            </a:xfrm>
            <a:custGeom>
              <a:avLst/>
              <a:gdLst/>
              <a:ahLst/>
              <a:cxnLst/>
              <a:rect l="l" t="t" r="r" b="b"/>
              <a:pathLst>
                <a:path w="1694767" h="537109">
                  <a:moveTo>
                    <a:pt x="0" y="0"/>
                  </a:moveTo>
                  <a:lnTo>
                    <a:pt x="1694767" y="0"/>
                  </a:lnTo>
                  <a:lnTo>
                    <a:pt x="1694767" y="537109"/>
                  </a:lnTo>
                  <a:lnTo>
                    <a:pt x="0" y="537109"/>
                  </a:lnTo>
                  <a:close/>
                </a:path>
              </a:pathLst>
            </a:custGeom>
            <a:solidFill>
              <a:srgbClr val="184680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94767" cy="57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82834" y="7344315"/>
            <a:ext cx="6087293" cy="1929196"/>
            <a:chOff x="0" y="0"/>
            <a:chExt cx="1694767" cy="5371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4767" cy="537109"/>
            </a:xfrm>
            <a:custGeom>
              <a:avLst/>
              <a:gdLst/>
              <a:ahLst/>
              <a:cxnLst/>
              <a:rect l="l" t="t" r="r" b="b"/>
              <a:pathLst>
                <a:path w="1694767" h="537109">
                  <a:moveTo>
                    <a:pt x="0" y="0"/>
                  </a:moveTo>
                  <a:lnTo>
                    <a:pt x="1694767" y="0"/>
                  </a:lnTo>
                  <a:lnTo>
                    <a:pt x="1694767" y="537109"/>
                  </a:lnTo>
                  <a:lnTo>
                    <a:pt x="0" y="537109"/>
                  </a:lnTo>
                  <a:close/>
                </a:path>
              </a:pathLst>
            </a:custGeom>
            <a:solidFill>
              <a:srgbClr val="BFC0C0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94767" cy="575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2174" y="1061266"/>
            <a:ext cx="7319869" cy="4082234"/>
            <a:chOff x="0" y="0"/>
            <a:chExt cx="1393986" cy="7774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93986" cy="777415"/>
            </a:xfrm>
            <a:custGeom>
              <a:avLst/>
              <a:gdLst/>
              <a:ahLst/>
              <a:cxnLst/>
              <a:rect l="l" t="t" r="r" b="b"/>
              <a:pathLst>
                <a:path w="1393986" h="777415">
                  <a:moveTo>
                    <a:pt x="0" y="0"/>
                  </a:moveTo>
                  <a:lnTo>
                    <a:pt x="1393986" y="0"/>
                  </a:lnTo>
                  <a:lnTo>
                    <a:pt x="1393986" y="777415"/>
                  </a:lnTo>
                  <a:lnTo>
                    <a:pt x="0" y="777415"/>
                  </a:lnTo>
                  <a:close/>
                </a:path>
              </a:pathLst>
            </a:custGeom>
            <a:blipFill>
              <a:blip r:embed="rId2"/>
              <a:stretch>
                <a:fillRect t="-9661" b="-9661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92237" y="1305980"/>
            <a:ext cx="1359608" cy="1374636"/>
            <a:chOff x="0" y="0"/>
            <a:chExt cx="358086" cy="36204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8086" cy="362044"/>
            </a:xfrm>
            <a:custGeom>
              <a:avLst/>
              <a:gdLst/>
              <a:ahLst/>
              <a:cxnLst/>
              <a:rect l="l" t="t" r="r" b="b"/>
              <a:pathLst>
                <a:path w="358086" h="362044">
                  <a:moveTo>
                    <a:pt x="0" y="0"/>
                  </a:moveTo>
                  <a:lnTo>
                    <a:pt x="358086" y="0"/>
                  </a:lnTo>
                  <a:lnTo>
                    <a:pt x="358086" y="362044"/>
                  </a:lnTo>
                  <a:lnTo>
                    <a:pt x="0" y="36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58086" cy="400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03030" y="3411185"/>
            <a:ext cx="1359608" cy="1374636"/>
            <a:chOff x="0" y="0"/>
            <a:chExt cx="358086" cy="36204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8086" cy="362044"/>
            </a:xfrm>
            <a:custGeom>
              <a:avLst/>
              <a:gdLst/>
              <a:ahLst/>
              <a:cxnLst/>
              <a:rect l="l" t="t" r="r" b="b"/>
              <a:pathLst>
                <a:path w="358086" h="362044">
                  <a:moveTo>
                    <a:pt x="0" y="0"/>
                  </a:moveTo>
                  <a:lnTo>
                    <a:pt x="358086" y="0"/>
                  </a:lnTo>
                  <a:lnTo>
                    <a:pt x="358086" y="362044"/>
                  </a:lnTo>
                  <a:lnTo>
                    <a:pt x="0" y="36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58086" cy="400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92237" y="5516390"/>
            <a:ext cx="1359608" cy="1374636"/>
            <a:chOff x="0" y="0"/>
            <a:chExt cx="358086" cy="3620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58086" cy="362044"/>
            </a:xfrm>
            <a:custGeom>
              <a:avLst/>
              <a:gdLst/>
              <a:ahLst/>
              <a:cxnLst/>
              <a:rect l="l" t="t" r="r" b="b"/>
              <a:pathLst>
                <a:path w="358086" h="362044">
                  <a:moveTo>
                    <a:pt x="0" y="0"/>
                  </a:moveTo>
                  <a:lnTo>
                    <a:pt x="358086" y="0"/>
                  </a:lnTo>
                  <a:lnTo>
                    <a:pt x="358086" y="362044"/>
                  </a:lnTo>
                  <a:lnTo>
                    <a:pt x="0" y="3620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58086" cy="400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003030" y="7685418"/>
            <a:ext cx="1359608" cy="1374636"/>
            <a:chOff x="0" y="0"/>
            <a:chExt cx="358086" cy="36204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58086" cy="362044"/>
            </a:xfrm>
            <a:custGeom>
              <a:avLst/>
              <a:gdLst/>
              <a:ahLst/>
              <a:cxnLst/>
              <a:rect l="l" t="t" r="r" b="b"/>
              <a:pathLst>
                <a:path w="358086" h="362044">
                  <a:moveTo>
                    <a:pt x="0" y="0"/>
                  </a:moveTo>
                  <a:lnTo>
                    <a:pt x="358086" y="0"/>
                  </a:lnTo>
                  <a:lnTo>
                    <a:pt x="358086" y="362044"/>
                  </a:lnTo>
                  <a:lnTo>
                    <a:pt x="0" y="362044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358086" cy="400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241636" y="1761417"/>
            <a:ext cx="860809" cy="463761"/>
          </a:xfrm>
          <a:custGeom>
            <a:avLst/>
            <a:gdLst/>
            <a:ahLst/>
            <a:cxnLst/>
            <a:rect l="l" t="t" r="r" b="b"/>
            <a:pathLst>
              <a:path w="860809" h="463761">
                <a:moveTo>
                  <a:pt x="0" y="0"/>
                </a:moveTo>
                <a:lnTo>
                  <a:pt x="860810" y="0"/>
                </a:lnTo>
                <a:lnTo>
                  <a:pt x="860810" y="463762"/>
                </a:lnTo>
                <a:lnTo>
                  <a:pt x="0" y="4637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3" name="Freeform 33"/>
          <p:cNvSpPr/>
          <p:nvPr/>
        </p:nvSpPr>
        <p:spPr>
          <a:xfrm>
            <a:off x="10349479" y="3760547"/>
            <a:ext cx="645125" cy="645125"/>
          </a:xfrm>
          <a:custGeom>
            <a:avLst/>
            <a:gdLst/>
            <a:ahLst/>
            <a:cxnLst/>
            <a:rect l="l" t="t" r="r" b="b"/>
            <a:pathLst>
              <a:path w="645125" h="645125">
                <a:moveTo>
                  <a:pt x="0" y="0"/>
                </a:moveTo>
                <a:lnTo>
                  <a:pt x="645125" y="0"/>
                </a:lnTo>
                <a:lnTo>
                  <a:pt x="645125" y="645126"/>
                </a:lnTo>
                <a:lnTo>
                  <a:pt x="0" y="6451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Freeform 34"/>
          <p:cNvSpPr/>
          <p:nvPr/>
        </p:nvSpPr>
        <p:spPr>
          <a:xfrm>
            <a:off x="10337823" y="5863201"/>
            <a:ext cx="690022" cy="690022"/>
          </a:xfrm>
          <a:custGeom>
            <a:avLst/>
            <a:gdLst/>
            <a:ahLst/>
            <a:cxnLst/>
            <a:rect l="l" t="t" r="r" b="b"/>
            <a:pathLst>
              <a:path w="690022" h="690022">
                <a:moveTo>
                  <a:pt x="0" y="0"/>
                </a:moveTo>
                <a:lnTo>
                  <a:pt x="690022" y="0"/>
                </a:lnTo>
                <a:lnTo>
                  <a:pt x="690022" y="690022"/>
                </a:lnTo>
                <a:lnTo>
                  <a:pt x="0" y="6900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5" name="Freeform 35"/>
          <p:cNvSpPr/>
          <p:nvPr/>
        </p:nvSpPr>
        <p:spPr>
          <a:xfrm>
            <a:off x="10289730" y="8016938"/>
            <a:ext cx="764623" cy="747577"/>
          </a:xfrm>
          <a:custGeom>
            <a:avLst/>
            <a:gdLst/>
            <a:ahLst/>
            <a:cxnLst/>
            <a:rect l="l" t="t" r="r" b="b"/>
            <a:pathLst>
              <a:path w="764623" h="747577">
                <a:moveTo>
                  <a:pt x="0" y="0"/>
                </a:moveTo>
                <a:lnTo>
                  <a:pt x="764623" y="0"/>
                </a:lnTo>
                <a:lnTo>
                  <a:pt x="764623" y="747578"/>
                </a:lnTo>
                <a:lnTo>
                  <a:pt x="0" y="7475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6" name="TextBox 36"/>
          <p:cNvSpPr txBox="1"/>
          <p:nvPr/>
        </p:nvSpPr>
        <p:spPr>
          <a:xfrm>
            <a:off x="1419328" y="6153902"/>
            <a:ext cx="7143235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UMWELT &amp; NACHHALTIGKEIT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19328" y="5717469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10307" y="8029398"/>
            <a:ext cx="6761278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n-US" sz="2299" b="1" dirty="0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Sustainability </a:t>
            </a:r>
            <a:r>
              <a:rPr lang="en-US" sz="2299" b="1" dirty="0" err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beginnt</a:t>
            </a:r>
            <a:r>
              <a:rPr lang="en-US" sz="2299" b="1" dirty="0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299" b="1" dirty="0" err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im</a:t>
            </a:r>
            <a:r>
              <a:rPr lang="en-US" sz="2299" b="1" dirty="0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 Detail - </a:t>
            </a:r>
            <a:r>
              <a:rPr lang="en-US" sz="2299" b="1" dirty="0" err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deshalb</a:t>
            </a:r>
            <a:r>
              <a:rPr lang="en-US" sz="2299" b="1" dirty="0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: </a:t>
            </a:r>
          </a:p>
          <a:p>
            <a:pPr algn="ctr">
              <a:lnSpc>
                <a:spcPts val="2520"/>
              </a:lnSpc>
            </a:pPr>
            <a:endParaRPr lang="en-US" sz="2299" b="1" dirty="0">
              <a:solidFill>
                <a:srgbClr val="2A2A2A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520"/>
              </a:lnSpc>
            </a:pPr>
            <a:r>
              <a:rPr lang="en-US" sz="2100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Nachhaltig</a:t>
            </a:r>
            <a:r>
              <a:rPr lang="en-US" sz="2100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denken</a:t>
            </a:r>
            <a:r>
              <a:rPr lang="en-US" sz="2100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ctr">
              <a:lnSpc>
                <a:spcPts val="2520"/>
              </a:lnSpc>
            </a:pPr>
            <a:r>
              <a:rPr lang="en-US" sz="2100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Verantwortung</a:t>
            </a:r>
            <a:r>
              <a:rPr lang="en-US" sz="2100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leben.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2A2A2A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2A2A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634629" y="1876605"/>
            <a:ext cx="466947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 algn="l">
              <a:lnSpc>
                <a:spcPts val="2039"/>
              </a:lnSpc>
              <a:buFont typeface="Arial"/>
              <a:buChar char="•"/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Wir verstehen Nachhaltigkeit nicht als Zusatz, sondern als festen Bestandteil unseres täglichen Handelns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634629" y="1407381"/>
            <a:ext cx="3611428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Nachhaltiges Handeln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634629" y="3981810"/>
            <a:ext cx="466947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 algn="l">
              <a:lnSpc>
                <a:spcPts val="2039"/>
              </a:lnSpc>
              <a:buFont typeface="Arial"/>
              <a:buChar char="•"/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Durch klare Arbeitsschutzrichtlinien, ergonomische Arbeitsplätze und regelmäßige Schulungen schaffen wir ein sicheres, wertschätzendes Arbeitsumfeld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634629" y="3512586"/>
            <a:ext cx="4048014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b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Sicherheit &amp; Verantwortung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634629" y="6087015"/>
            <a:ext cx="466947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 algn="l">
              <a:lnSpc>
                <a:spcPts val="2039"/>
              </a:lnSpc>
              <a:buFont typeface="Arial"/>
              <a:buChar char="•"/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Produktionsrückstände wie Späne oder Restmaterialien werden sortenrein gesammelt und dem Recycling zugeführt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634629" y="5617791"/>
            <a:ext cx="3611428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Energie &amp; Ressourcen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634629" y="8220075"/>
            <a:ext cx="466947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 algn="l">
              <a:lnSpc>
                <a:spcPts val="2039"/>
              </a:lnSpc>
              <a:buFont typeface="Arial"/>
              <a:buChar char="•"/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Als regional verwurzeltes Unternehmen nehmen wir unsere soziale Verantwortung gegenüber Mitarbeitenden, Partnern und der Gesellschaft ernst.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634629" y="7798299"/>
            <a:ext cx="3611428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2199" b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Unsere Heimat - Augsburg</a:t>
            </a: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72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594484" cy="1045939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3244" y="-366881"/>
            <a:ext cx="9778316" cy="5510381"/>
            <a:chOff x="0" y="0"/>
            <a:chExt cx="2575359" cy="1451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5359" cy="1451294"/>
            </a:xfrm>
            <a:custGeom>
              <a:avLst/>
              <a:gdLst/>
              <a:ahLst/>
              <a:cxnLst/>
              <a:rect l="l" t="t" r="r" b="b"/>
              <a:pathLst>
                <a:path w="2575359" h="1451294">
                  <a:moveTo>
                    <a:pt x="0" y="0"/>
                  </a:moveTo>
                  <a:lnTo>
                    <a:pt x="2575359" y="0"/>
                  </a:lnTo>
                  <a:lnTo>
                    <a:pt x="2575359" y="1451294"/>
                  </a:lnTo>
                  <a:lnTo>
                    <a:pt x="0" y="1451294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75359" cy="1489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5073" y="5123598"/>
            <a:ext cx="10351029" cy="5646722"/>
            <a:chOff x="0" y="0"/>
            <a:chExt cx="2726197" cy="1487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6197" cy="1487202"/>
            </a:xfrm>
            <a:custGeom>
              <a:avLst/>
              <a:gdLst/>
              <a:ahLst/>
              <a:cxnLst/>
              <a:rect l="l" t="t" r="r" b="b"/>
              <a:pathLst>
                <a:path w="2726197" h="1487202">
                  <a:moveTo>
                    <a:pt x="0" y="0"/>
                  </a:moveTo>
                  <a:lnTo>
                    <a:pt x="2726197" y="0"/>
                  </a:lnTo>
                  <a:lnTo>
                    <a:pt x="2726197" y="1487202"/>
                  </a:lnTo>
                  <a:lnTo>
                    <a:pt x="0" y="1487202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6197" cy="1525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30846" y="1019593"/>
            <a:ext cx="16228454" cy="8229600"/>
            <a:chOff x="0" y="0"/>
            <a:chExt cx="427416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161" cy="2167467"/>
            </a:xfrm>
            <a:custGeom>
              <a:avLst/>
              <a:gdLst/>
              <a:ahLst/>
              <a:cxnLst/>
              <a:rect l="l" t="t" r="r" b="b"/>
              <a:pathLst>
                <a:path w="4274161" h="2167467">
                  <a:moveTo>
                    <a:pt x="0" y="0"/>
                  </a:moveTo>
                  <a:lnTo>
                    <a:pt x="4274161" y="0"/>
                  </a:lnTo>
                  <a:lnTo>
                    <a:pt x="427416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161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12705" y="5803265"/>
            <a:ext cx="662591" cy="66259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54157" y="5803265"/>
            <a:ext cx="662591" cy="6625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71253" y="5803265"/>
            <a:ext cx="662591" cy="66259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16716" y="5995033"/>
            <a:ext cx="337927" cy="291040"/>
          </a:xfrm>
          <a:custGeom>
            <a:avLst/>
            <a:gdLst/>
            <a:ahLst/>
            <a:cxnLst/>
            <a:rect l="l" t="t" r="r" b="b"/>
            <a:pathLst>
              <a:path w="337927" h="291040">
                <a:moveTo>
                  <a:pt x="0" y="0"/>
                </a:moveTo>
                <a:lnTo>
                  <a:pt x="337927" y="0"/>
                </a:lnTo>
                <a:lnTo>
                  <a:pt x="337927" y="291040"/>
                </a:lnTo>
                <a:lnTo>
                  <a:pt x="0" y="2910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1" name="Group 21"/>
          <p:cNvGrpSpPr/>
          <p:nvPr/>
        </p:nvGrpSpPr>
        <p:grpSpPr>
          <a:xfrm>
            <a:off x="-312276" y="-271521"/>
            <a:ext cx="1343122" cy="1300221"/>
            <a:chOff x="0" y="0"/>
            <a:chExt cx="353744" cy="3424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53744" cy="342445"/>
            </a:xfrm>
            <a:custGeom>
              <a:avLst/>
              <a:gdLst/>
              <a:ahLst/>
              <a:cxnLst/>
              <a:rect l="l" t="t" r="r" b="b"/>
              <a:pathLst>
                <a:path w="353744" h="342445">
                  <a:moveTo>
                    <a:pt x="0" y="0"/>
                  </a:moveTo>
                  <a:lnTo>
                    <a:pt x="353744" y="0"/>
                  </a:lnTo>
                  <a:lnTo>
                    <a:pt x="353744" y="342445"/>
                  </a:lnTo>
                  <a:lnTo>
                    <a:pt x="0" y="342445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53744" cy="380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259300" y="9258300"/>
            <a:ext cx="1343122" cy="1300221"/>
            <a:chOff x="0" y="0"/>
            <a:chExt cx="353744" cy="342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53744" cy="342445"/>
            </a:xfrm>
            <a:custGeom>
              <a:avLst/>
              <a:gdLst/>
              <a:ahLst/>
              <a:cxnLst/>
              <a:rect l="l" t="t" r="r" b="b"/>
              <a:pathLst>
                <a:path w="353744" h="342445">
                  <a:moveTo>
                    <a:pt x="0" y="0"/>
                  </a:moveTo>
                  <a:lnTo>
                    <a:pt x="353744" y="0"/>
                  </a:lnTo>
                  <a:lnTo>
                    <a:pt x="353744" y="342445"/>
                  </a:lnTo>
                  <a:lnTo>
                    <a:pt x="0" y="342445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53744" cy="380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837245" y="5970027"/>
            <a:ext cx="346718" cy="329067"/>
          </a:xfrm>
          <a:custGeom>
            <a:avLst/>
            <a:gdLst/>
            <a:ahLst/>
            <a:cxnLst/>
            <a:rect l="l" t="t" r="r" b="b"/>
            <a:pathLst>
              <a:path w="346718" h="329067">
                <a:moveTo>
                  <a:pt x="0" y="0"/>
                </a:moveTo>
                <a:lnTo>
                  <a:pt x="346718" y="0"/>
                </a:lnTo>
                <a:lnTo>
                  <a:pt x="346718" y="329067"/>
                </a:lnTo>
                <a:lnTo>
                  <a:pt x="0" y="3290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8" name="Group 28"/>
          <p:cNvGrpSpPr/>
          <p:nvPr/>
        </p:nvGrpSpPr>
        <p:grpSpPr>
          <a:xfrm>
            <a:off x="8945750" y="5995033"/>
            <a:ext cx="398646" cy="348815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32223" y="113558"/>
                  </a:moveTo>
                  <a:cubicBezTo>
                    <a:pt x="-33680" y="222131"/>
                    <a:pt x="12749" y="327809"/>
                    <a:pt x="71096" y="383897"/>
                  </a:cubicBezTo>
                  <a:lnTo>
                    <a:pt x="412247" y="711200"/>
                  </a:lnTo>
                  <a:lnTo>
                    <a:pt x="746197" y="385067"/>
                  </a:lnTo>
                  <a:cubicBezTo>
                    <a:pt x="800465" y="324730"/>
                    <a:pt x="821266" y="260730"/>
                    <a:pt x="809713" y="189465"/>
                  </a:cubicBezTo>
                  <a:cubicBezTo>
                    <a:pt x="793755" y="90882"/>
                    <a:pt x="712517" y="14398"/>
                    <a:pt x="612162" y="3476"/>
                  </a:cubicBezTo>
                  <a:cubicBezTo>
                    <a:pt x="550612" y="-3151"/>
                    <a:pt x="491155" y="14267"/>
                    <a:pt x="444750" y="52829"/>
                  </a:cubicBezTo>
                  <a:cubicBezTo>
                    <a:pt x="432260" y="63204"/>
                    <a:pt x="421096" y="74804"/>
                    <a:pt x="411367" y="87411"/>
                  </a:cubicBezTo>
                  <a:cubicBezTo>
                    <a:pt x="399823" y="73056"/>
                    <a:pt x="386287" y="59925"/>
                    <a:pt x="370977" y="48288"/>
                  </a:cubicBezTo>
                  <a:cubicBezTo>
                    <a:pt x="317614" y="7733"/>
                    <a:pt x="249687" y="-8369"/>
                    <a:pt x="184440" y="4154"/>
                  </a:cubicBezTo>
                  <a:cubicBezTo>
                    <a:pt x="122643" y="16092"/>
                    <a:pt x="67173" y="55954"/>
                    <a:pt x="32223" y="113558"/>
                  </a:cubicBez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7161007" y="2237752"/>
            <a:ext cx="4142647" cy="997656"/>
          </a:xfrm>
          <a:custGeom>
            <a:avLst/>
            <a:gdLst/>
            <a:ahLst/>
            <a:cxnLst/>
            <a:rect l="l" t="t" r="r" b="b"/>
            <a:pathLst>
              <a:path w="4142647" h="997656">
                <a:moveTo>
                  <a:pt x="0" y="0"/>
                </a:moveTo>
                <a:lnTo>
                  <a:pt x="4142646" y="0"/>
                </a:lnTo>
                <a:lnTo>
                  <a:pt x="4142646" y="997656"/>
                </a:lnTo>
                <a:lnTo>
                  <a:pt x="0" y="997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2" name="TextBox 32"/>
          <p:cNvSpPr txBox="1"/>
          <p:nvPr/>
        </p:nvSpPr>
        <p:spPr>
          <a:xfrm>
            <a:off x="7716220" y="6688504"/>
            <a:ext cx="2855559" cy="40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LinkedIn</a:t>
            </a:r>
          </a:p>
          <a:p>
            <a:pPr algn="ctr">
              <a:lnSpc>
                <a:spcPts val="1599"/>
              </a:lnSpc>
            </a:pPr>
            <a:endParaRPr lang="en-US" sz="15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119736" y="4016458"/>
            <a:ext cx="12449320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PRECISION PARTS AUGSBURG GMBH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344877" y="7858411"/>
            <a:ext cx="3301570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 i="1">
                <a:solidFill>
                  <a:srgbClr val="FFFFFF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Email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344877" y="8438801"/>
            <a:ext cx="3301570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sz="16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info@precision-parts.de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93215" y="7858411"/>
            <a:ext cx="3301570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 i="1">
                <a:solidFill>
                  <a:srgbClr val="FFFFFF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Phone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494288" y="8438801"/>
            <a:ext cx="3301570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sz="16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+49 (0)821 242 484 10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642510" y="7858411"/>
            <a:ext cx="3301570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 i="1">
                <a:solidFill>
                  <a:srgbClr val="FFFFFF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Adresse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60803" y="8338789"/>
            <a:ext cx="3301570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sz="16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Valentin Heider Straße 7, </a:t>
            </a:r>
          </a:p>
          <a:p>
            <a:pPr algn="ctr">
              <a:lnSpc>
                <a:spcPts val="1699"/>
              </a:lnSpc>
            </a:pPr>
            <a:r>
              <a:rPr lang="en-US" sz="16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86167 Augsburg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717293" y="5391150"/>
            <a:ext cx="2855559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i="1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follow us on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17293" y="7065613"/>
            <a:ext cx="2855559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www.linkedin.com/company/precision-parts-augsburg/"/>
              </a:rPr>
              <a:t>@precision-parts-augsburg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4424" y="1028700"/>
            <a:ext cx="13667183" cy="6462055"/>
            <a:chOff x="0" y="0"/>
            <a:chExt cx="3599587" cy="1701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99587" cy="1701940"/>
            </a:xfrm>
            <a:custGeom>
              <a:avLst/>
              <a:gdLst/>
              <a:ahLst/>
              <a:cxnLst/>
              <a:rect l="l" t="t" r="r" b="b"/>
              <a:pathLst>
                <a:path w="3599587" h="1701940">
                  <a:moveTo>
                    <a:pt x="0" y="0"/>
                  </a:moveTo>
                  <a:lnTo>
                    <a:pt x="3599587" y="0"/>
                  </a:lnTo>
                  <a:lnTo>
                    <a:pt x="3599587" y="1701940"/>
                  </a:lnTo>
                  <a:lnTo>
                    <a:pt x="0" y="170194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99587" cy="1740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26217" y="1903735"/>
            <a:ext cx="7733083" cy="6113288"/>
            <a:chOff x="0" y="0"/>
            <a:chExt cx="1083159" cy="856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3159" cy="856277"/>
            </a:xfrm>
            <a:custGeom>
              <a:avLst/>
              <a:gdLst/>
              <a:ahLst/>
              <a:cxnLst/>
              <a:rect l="l" t="t" r="r" b="b"/>
              <a:pathLst>
                <a:path w="1083159" h="856277">
                  <a:moveTo>
                    <a:pt x="0" y="0"/>
                  </a:moveTo>
                  <a:lnTo>
                    <a:pt x="1083159" y="0"/>
                  </a:lnTo>
                  <a:lnTo>
                    <a:pt x="1083159" y="856277"/>
                  </a:lnTo>
                  <a:lnTo>
                    <a:pt x="0" y="856277"/>
                  </a:lnTo>
                  <a:close/>
                </a:path>
              </a:pathLst>
            </a:custGeom>
            <a:blipFill>
              <a:blip r:embed="rId2"/>
              <a:stretch>
                <a:fillRect l="-6989" r="-11806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19328" y="6558859"/>
            <a:ext cx="5054888" cy="2699441"/>
            <a:chOff x="0" y="0"/>
            <a:chExt cx="1587004" cy="8475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7004" cy="847501"/>
            </a:xfrm>
            <a:custGeom>
              <a:avLst/>
              <a:gdLst/>
              <a:ahLst/>
              <a:cxnLst/>
              <a:rect l="l" t="t" r="r" b="b"/>
              <a:pathLst>
                <a:path w="1587004" h="847501">
                  <a:moveTo>
                    <a:pt x="0" y="0"/>
                  </a:moveTo>
                  <a:lnTo>
                    <a:pt x="1587004" y="0"/>
                  </a:lnTo>
                  <a:lnTo>
                    <a:pt x="1587004" y="847501"/>
                  </a:lnTo>
                  <a:lnTo>
                    <a:pt x="0" y="847501"/>
                  </a:lnTo>
                  <a:close/>
                </a:path>
              </a:pathLst>
            </a:custGeom>
            <a:solidFill>
              <a:srgbClr val="2A2A2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87004" cy="88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19328" y="2765782"/>
            <a:ext cx="7342714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PRECISION PARTS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9328" y="2319823"/>
            <a:ext cx="461854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WER WIR SIND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328" y="4034734"/>
            <a:ext cx="6761278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Die Precision Parts Augsburg GmbH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entwickelt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fertigt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hochpräzise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Bauteile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aus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unterschiedlichsten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Werkstoffen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algn="l">
              <a:lnSpc>
                <a:spcPts val="2520"/>
              </a:lnSpc>
            </a:pP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Mit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modernstem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Maschinenpark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langjähriger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Expertise in den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Bereichen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CNC-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Fräsen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und CNC-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Drehen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entstehen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wirtschaftliche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Lösungen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für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anspruchsvollen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Branchen</a:t>
            </a:r>
            <a:r>
              <a:rPr lang="en-US" sz="2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2520"/>
              </a:lnSpc>
            </a:pPr>
            <a:endParaRPr lang="en-US" sz="21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48434" y="7026623"/>
            <a:ext cx="3787481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300.000 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0649" y="8362426"/>
            <a:ext cx="417722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Einzelteile, Kleinserien und mittelgroße Stückzahlen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905546" y="6558859"/>
            <a:ext cx="5054888" cy="2699441"/>
            <a:chOff x="0" y="0"/>
            <a:chExt cx="1587004" cy="84750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7004" cy="847501"/>
            </a:xfrm>
            <a:custGeom>
              <a:avLst/>
              <a:gdLst/>
              <a:ahLst/>
              <a:cxnLst/>
              <a:rect l="l" t="t" r="r" b="b"/>
              <a:pathLst>
                <a:path w="1587004" h="847501">
                  <a:moveTo>
                    <a:pt x="0" y="0"/>
                  </a:moveTo>
                  <a:lnTo>
                    <a:pt x="1587004" y="0"/>
                  </a:lnTo>
                  <a:lnTo>
                    <a:pt x="1587004" y="847501"/>
                  </a:lnTo>
                  <a:lnTo>
                    <a:pt x="0" y="847501"/>
                  </a:lnTo>
                  <a:close/>
                </a:path>
              </a:pathLst>
            </a:custGeom>
            <a:solidFill>
              <a:srgbClr val="BFC0C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87004" cy="88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34651" y="7026623"/>
            <a:ext cx="377383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45.000 h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44244" y="8490515"/>
            <a:ext cx="417722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Strukturierter 3-Schicht-Betrieb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2427839" y="8629126"/>
            <a:ext cx="6272962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21" name="Group 21"/>
          <p:cNvGrpSpPr/>
          <p:nvPr/>
        </p:nvGrpSpPr>
        <p:grpSpPr>
          <a:xfrm>
            <a:off x="17259300" y="6558859"/>
            <a:ext cx="793608" cy="2699441"/>
            <a:chOff x="0" y="0"/>
            <a:chExt cx="209016" cy="7109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9016" cy="710964"/>
            </a:xfrm>
            <a:custGeom>
              <a:avLst/>
              <a:gdLst/>
              <a:ahLst/>
              <a:cxnLst/>
              <a:rect l="l" t="t" r="r" b="b"/>
              <a:pathLst>
                <a:path w="209016" h="710964">
                  <a:moveTo>
                    <a:pt x="0" y="0"/>
                  </a:moveTo>
                  <a:lnTo>
                    <a:pt x="209016" y="0"/>
                  </a:lnTo>
                  <a:lnTo>
                    <a:pt x="209016" y="710964"/>
                  </a:lnTo>
                  <a:lnTo>
                    <a:pt x="0" y="710964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09016" cy="749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1442174" y="3683390"/>
            <a:ext cx="81251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Box 25"/>
          <p:cNvSpPr txBox="1"/>
          <p:nvPr/>
        </p:nvSpPr>
        <p:spPr>
          <a:xfrm>
            <a:off x="1860649" y="7885577"/>
            <a:ext cx="417722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WERKSTÜCKE / JAHR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46866" y="7846625"/>
            <a:ext cx="417722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</a:rPr>
              <a:t>WERTSCHÖPFUNG / JAHR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9064" y="-307996"/>
            <a:ext cx="19458757" cy="3569087"/>
            <a:chOff x="0" y="0"/>
            <a:chExt cx="5124940" cy="940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4940" cy="940006"/>
            </a:xfrm>
            <a:custGeom>
              <a:avLst/>
              <a:gdLst/>
              <a:ahLst/>
              <a:cxnLst/>
              <a:rect l="l" t="t" r="r" b="b"/>
              <a:pathLst>
                <a:path w="5124940" h="940006">
                  <a:moveTo>
                    <a:pt x="0" y="0"/>
                  </a:moveTo>
                  <a:lnTo>
                    <a:pt x="5124940" y="0"/>
                  </a:lnTo>
                  <a:lnTo>
                    <a:pt x="5124940" y="940006"/>
                  </a:lnTo>
                  <a:lnTo>
                    <a:pt x="0" y="94000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4940" cy="978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12920"/>
            <a:ext cx="16230600" cy="4496340"/>
            <a:chOff x="0" y="0"/>
            <a:chExt cx="3090934" cy="8562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0934" cy="856277"/>
            </a:xfrm>
            <a:custGeom>
              <a:avLst/>
              <a:gdLst/>
              <a:ahLst/>
              <a:cxnLst/>
              <a:rect l="l" t="t" r="r" b="b"/>
              <a:pathLst>
                <a:path w="3090934" h="856277">
                  <a:moveTo>
                    <a:pt x="0" y="0"/>
                  </a:moveTo>
                  <a:lnTo>
                    <a:pt x="3090934" y="0"/>
                  </a:lnTo>
                  <a:lnTo>
                    <a:pt x="3090934" y="856277"/>
                  </a:lnTo>
                  <a:lnTo>
                    <a:pt x="0" y="856277"/>
                  </a:lnTo>
                  <a:close/>
                </a:path>
              </a:pathLst>
            </a:custGeom>
            <a:blipFill>
              <a:blip r:embed="rId2"/>
              <a:stretch>
                <a:fillRect t="-9402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9144000" y="6126308"/>
            <a:ext cx="0" cy="3141517"/>
          </a:xfrm>
          <a:prstGeom prst="line">
            <a:avLst/>
          </a:prstGeom>
          <a:ln w="19050" cap="flat">
            <a:solidFill>
              <a:srgbClr val="BFC0C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1705711" y="6426298"/>
            <a:ext cx="676127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MISSION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21011" y="6426298"/>
            <a:ext cx="676127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5711" y="7509914"/>
            <a:ext cx="6761278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Wir arbeiten mit Branchen, die höchste Anforderungen an Qualität, Maßhaltigkeit und Verlässlichkeit benötigen. </a:t>
            </a:r>
          </a:p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Unsere Kunden profitieren von technischer Expertise, modernster Fertigung und einem klaren Verständnis für die Anforderungen komplexer Märkte.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5737" y="7776689"/>
            <a:ext cx="6761278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Qualität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Prozesssicherheit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Präzision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sind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die Basis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unseres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Handelns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dokumentiert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zertifiziert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termingerecht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&amp;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jederzeit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nachvollziehbar</a:t>
            </a:r>
            <a:r>
              <a:rPr lang="en-US" sz="2199" dirty="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5497" y="5331705"/>
            <a:ext cx="18844021" cy="5461143"/>
            <a:chOff x="0" y="0"/>
            <a:chExt cx="4963034" cy="1438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034" cy="1438326"/>
            </a:xfrm>
            <a:custGeom>
              <a:avLst/>
              <a:gdLst/>
              <a:ahLst/>
              <a:cxnLst/>
              <a:rect l="l" t="t" r="r" b="b"/>
              <a:pathLst>
                <a:path w="4963034" h="1438326">
                  <a:moveTo>
                    <a:pt x="0" y="0"/>
                  </a:moveTo>
                  <a:lnTo>
                    <a:pt x="4963034" y="0"/>
                  </a:lnTo>
                  <a:lnTo>
                    <a:pt x="4963034" y="1438326"/>
                  </a:lnTo>
                  <a:lnTo>
                    <a:pt x="0" y="143832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63034" cy="1476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32858" y="1009076"/>
            <a:ext cx="10231278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WARUM PRECISION PARTS AUGSBURG?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87241" y="2569271"/>
            <a:ext cx="8489345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Wir bieten unseren Kunden...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3254447" y="6254560"/>
            <a:ext cx="0" cy="67030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" name="AutoShape 8"/>
          <p:cNvSpPr/>
          <p:nvPr/>
        </p:nvSpPr>
        <p:spPr>
          <a:xfrm flipH="1" flipV="1">
            <a:off x="12090334" y="6224040"/>
            <a:ext cx="1704" cy="700826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2016345" y="3807521"/>
            <a:ext cx="2504374" cy="2504374"/>
            <a:chOff x="0" y="0"/>
            <a:chExt cx="659588" cy="6595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73679" y="3864855"/>
            <a:ext cx="2389705" cy="2389705"/>
            <a:chOff x="0" y="0"/>
            <a:chExt cx="659588" cy="6595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700982" y="4522566"/>
            <a:ext cx="1135100" cy="969994"/>
          </a:xfrm>
          <a:custGeom>
            <a:avLst/>
            <a:gdLst/>
            <a:ahLst/>
            <a:cxnLst/>
            <a:rect l="l" t="t" r="r" b="b"/>
            <a:pathLst>
              <a:path w="1135100" h="969994">
                <a:moveTo>
                  <a:pt x="0" y="0"/>
                </a:moveTo>
                <a:lnTo>
                  <a:pt x="1135100" y="0"/>
                </a:lnTo>
                <a:lnTo>
                  <a:pt x="1135100" y="969994"/>
                </a:lnTo>
                <a:lnTo>
                  <a:pt x="0" y="9699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TextBox 16"/>
          <p:cNvSpPr txBox="1"/>
          <p:nvPr/>
        </p:nvSpPr>
        <p:spPr>
          <a:xfrm>
            <a:off x="2015846" y="8052752"/>
            <a:ext cx="25053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Modernste CNC-Technik und erfahrene Fachkräfte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5846" y="7230370"/>
            <a:ext cx="250537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MAXIMALE PRÄZISION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954079" y="3807521"/>
            <a:ext cx="2504374" cy="2504374"/>
            <a:chOff x="0" y="0"/>
            <a:chExt cx="659588" cy="6595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11413" y="3864855"/>
            <a:ext cx="2389705" cy="2389705"/>
            <a:chOff x="0" y="0"/>
            <a:chExt cx="659588" cy="6595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H="1" flipV="1">
            <a:off x="6220130" y="6318518"/>
            <a:ext cx="0" cy="59425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25" name="Freeform 25"/>
          <p:cNvSpPr/>
          <p:nvPr/>
        </p:nvSpPr>
        <p:spPr>
          <a:xfrm>
            <a:off x="5708091" y="4561533"/>
            <a:ext cx="996350" cy="996350"/>
          </a:xfrm>
          <a:custGeom>
            <a:avLst/>
            <a:gdLst/>
            <a:ahLst/>
            <a:cxnLst/>
            <a:rect l="l" t="t" r="r" b="b"/>
            <a:pathLst>
              <a:path w="996350" h="996350">
                <a:moveTo>
                  <a:pt x="0" y="0"/>
                </a:moveTo>
                <a:lnTo>
                  <a:pt x="996350" y="0"/>
                </a:lnTo>
                <a:lnTo>
                  <a:pt x="996350" y="996350"/>
                </a:lnTo>
                <a:lnTo>
                  <a:pt x="0" y="996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26" name="TextBox 26"/>
          <p:cNvSpPr txBox="1"/>
          <p:nvPr/>
        </p:nvSpPr>
        <p:spPr>
          <a:xfrm>
            <a:off x="4953580" y="8052752"/>
            <a:ext cx="25053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Zertifiziert nach DIN EN ISO 9001:2015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53580" y="7230370"/>
            <a:ext cx="250537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100% GEPRÜFTE QUALITÄT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891813" y="3807521"/>
            <a:ext cx="2504374" cy="2504374"/>
            <a:chOff x="0" y="0"/>
            <a:chExt cx="659588" cy="65958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949148" y="3864855"/>
            <a:ext cx="2389705" cy="2389705"/>
            <a:chOff x="0" y="0"/>
            <a:chExt cx="659588" cy="65958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 flipV="1">
            <a:off x="9144000" y="6242462"/>
            <a:ext cx="0" cy="682404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35" name="Freeform 35"/>
          <p:cNvSpPr/>
          <p:nvPr/>
        </p:nvSpPr>
        <p:spPr>
          <a:xfrm>
            <a:off x="8589166" y="4460994"/>
            <a:ext cx="1114696" cy="1197427"/>
          </a:xfrm>
          <a:custGeom>
            <a:avLst/>
            <a:gdLst/>
            <a:ahLst/>
            <a:cxnLst/>
            <a:rect l="l" t="t" r="r" b="b"/>
            <a:pathLst>
              <a:path w="1114696" h="1197427">
                <a:moveTo>
                  <a:pt x="0" y="0"/>
                </a:moveTo>
                <a:lnTo>
                  <a:pt x="1114696" y="0"/>
                </a:lnTo>
                <a:lnTo>
                  <a:pt x="1114696" y="1197427"/>
                </a:lnTo>
                <a:lnTo>
                  <a:pt x="0" y="11974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36" name="TextBox 36"/>
          <p:cNvSpPr txBox="1"/>
          <p:nvPr/>
        </p:nvSpPr>
        <p:spPr>
          <a:xfrm>
            <a:off x="7891315" y="8052752"/>
            <a:ext cx="25053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Vom Prototyp bis </a:t>
            </a:r>
          </a:p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zur Serie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50574" y="7230370"/>
            <a:ext cx="279188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FLEXIBEL &amp; KUNDENORIENTIERT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0829547" y="3807521"/>
            <a:ext cx="2504374" cy="2504374"/>
            <a:chOff x="0" y="0"/>
            <a:chExt cx="659588" cy="65958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886882" y="3864855"/>
            <a:ext cx="2389705" cy="2389705"/>
            <a:chOff x="0" y="0"/>
            <a:chExt cx="659588" cy="65958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11462130" y="4491995"/>
            <a:ext cx="1239209" cy="1135425"/>
          </a:xfrm>
          <a:custGeom>
            <a:avLst/>
            <a:gdLst/>
            <a:ahLst/>
            <a:cxnLst/>
            <a:rect l="l" t="t" r="r" b="b"/>
            <a:pathLst>
              <a:path w="1239209" h="1135425">
                <a:moveTo>
                  <a:pt x="0" y="0"/>
                </a:moveTo>
                <a:lnTo>
                  <a:pt x="1239209" y="0"/>
                </a:lnTo>
                <a:lnTo>
                  <a:pt x="1239209" y="1135425"/>
                </a:lnTo>
                <a:lnTo>
                  <a:pt x="0" y="11354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5" name="TextBox 45"/>
          <p:cNvSpPr txBox="1"/>
          <p:nvPr/>
        </p:nvSpPr>
        <p:spPr>
          <a:xfrm>
            <a:off x="10886882" y="8290877"/>
            <a:ext cx="25053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Fräsen, Drehen, Prüfen und Montieren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564011" y="7229724"/>
            <a:ext cx="3056054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HOHE WERTSCHÖPFUNGS-TIEFE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3767281" y="3807521"/>
            <a:ext cx="2504374" cy="2504374"/>
            <a:chOff x="0" y="0"/>
            <a:chExt cx="659588" cy="65958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824616" y="3864855"/>
            <a:ext cx="2389705" cy="2389705"/>
            <a:chOff x="0" y="0"/>
            <a:chExt cx="659588" cy="65958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59588" cy="659588"/>
            </a:xfrm>
            <a:custGeom>
              <a:avLst/>
              <a:gdLst/>
              <a:ahLst/>
              <a:cxnLst/>
              <a:rect l="l" t="t" r="r" b="b"/>
              <a:pathLst>
                <a:path w="659588" h="659588">
                  <a:moveTo>
                    <a:pt x="0" y="0"/>
                  </a:moveTo>
                  <a:lnTo>
                    <a:pt x="659588" y="0"/>
                  </a:lnTo>
                  <a:lnTo>
                    <a:pt x="659588" y="659588"/>
                  </a:lnTo>
                  <a:lnTo>
                    <a:pt x="0" y="659588"/>
                  </a:lnTo>
                  <a:close/>
                </a:path>
              </a:pathLst>
            </a:custGeom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659588" cy="69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AutoShape 53"/>
          <p:cNvSpPr/>
          <p:nvPr/>
        </p:nvSpPr>
        <p:spPr>
          <a:xfrm flipV="1">
            <a:off x="15048634" y="6230364"/>
            <a:ext cx="1080" cy="694503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54" name="Freeform 54"/>
          <p:cNvSpPr/>
          <p:nvPr/>
        </p:nvSpPr>
        <p:spPr>
          <a:xfrm>
            <a:off x="14464631" y="4523597"/>
            <a:ext cx="1109674" cy="1072222"/>
          </a:xfrm>
          <a:custGeom>
            <a:avLst/>
            <a:gdLst/>
            <a:ahLst/>
            <a:cxnLst/>
            <a:rect l="l" t="t" r="r" b="b"/>
            <a:pathLst>
              <a:path w="1109674" h="1072222">
                <a:moveTo>
                  <a:pt x="0" y="0"/>
                </a:moveTo>
                <a:lnTo>
                  <a:pt x="1109674" y="0"/>
                </a:lnTo>
                <a:lnTo>
                  <a:pt x="1109674" y="1072222"/>
                </a:lnTo>
                <a:lnTo>
                  <a:pt x="0" y="10722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5" name="TextBox 55"/>
          <p:cNvSpPr txBox="1"/>
          <p:nvPr/>
        </p:nvSpPr>
        <p:spPr>
          <a:xfrm>
            <a:off x="13791515" y="8016183"/>
            <a:ext cx="250537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Egal ob Verkehrsüberwachung, Gerätebau oder Wasseraufbereitung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824616" y="7230370"/>
            <a:ext cx="2505371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BRANCHEN-VIELFALT 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74706" y="1632969"/>
            <a:ext cx="5934654" cy="3262881"/>
            <a:chOff x="0" y="0"/>
            <a:chExt cx="1563037" cy="859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3036" cy="859360"/>
            </a:xfrm>
            <a:custGeom>
              <a:avLst/>
              <a:gdLst/>
              <a:ahLst/>
              <a:cxnLst/>
              <a:rect l="l" t="t" r="r" b="b"/>
              <a:pathLst>
                <a:path w="1563036" h="859360">
                  <a:moveTo>
                    <a:pt x="0" y="0"/>
                  </a:moveTo>
                  <a:lnTo>
                    <a:pt x="1563036" y="0"/>
                  </a:lnTo>
                  <a:lnTo>
                    <a:pt x="1563036" y="859360"/>
                  </a:lnTo>
                  <a:lnTo>
                    <a:pt x="0" y="859360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184680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63037" cy="897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230259" y="2012253"/>
            <a:ext cx="955925" cy="940165"/>
            <a:chOff x="0" y="0"/>
            <a:chExt cx="873963" cy="8595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3963" cy="859554"/>
            </a:xfrm>
            <a:custGeom>
              <a:avLst/>
              <a:gdLst/>
              <a:ahLst/>
              <a:cxnLst/>
              <a:rect l="l" t="t" r="r" b="b"/>
              <a:pathLst>
                <a:path w="873963" h="859554">
                  <a:moveTo>
                    <a:pt x="436982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59554"/>
                  </a:lnTo>
                  <a:lnTo>
                    <a:pt x="670763" y="859554"/>
                  </a:lnTo>
                  <a:lnTo>
                    <a:pt x="670763" y="406400"/>
                  </a:lnTo>
                  <a:lnTo>
                    <a:pt x="873963" y="406400"/>
                  </a:lnTo>
                  <a:lnTo>
                    <a:pt x="436982" y="0"/>
                  </a:lnTo>
                  <a:close/>
                </a:path>
              </a:pathLst>
            </a:custGeom>
            <a:solidFill>
              <a:srgbClr val="BFC0C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3200" y="63500"/>
              <a:ext cx="467563" cy="79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803417"/>
            <a:ext cx="214572" cy="2145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74706" y="5162550"/>
            <a:ext cx="5934654" cy="5539338"/>
            <a:chOff x="0" y="0"/>
            <a:chExt cx="1563037" cy="14589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63036" cy="1458920"/>
            </a:xfrm>
            <a:custGeom>
              <a:avLst/>
              <a:gdLst/>
              <a:ahLst/>
              <a:cxnLst/>
              <a:rect l="l" t="t" r="r" b="b"/>
              <a:pathLst>
                <a:path w="1563036" h="1458920">
                  <a:moveTo>
                    <a:pt x="0" y="0"/>
                  </a:moveTo>
                  <a:lnTo>
                    <a:pt x="1563036" y="0"/>
                  </a:lnTo>
                  <a:lnTo>
                    <a:pt x="1563036" y="1458920"/>
                  </a:lnTo>
                  <a:lnTo>
                    <a:pt x="0" y="1458920"/>
                  </a:lnTo>
                  <a:close/>
                </a:path>
              </a:pathLst>
            </a:custGeom>
            <a:solidFill>
              <a:srgbClr val="1846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63037" cy="1497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630247" y="6146563"/>
            <a:ext cx="256480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195049" y="6170329"/>
            <a:ext cx="955925" cy="940165"/>
            <a:chOff x="0" y="0"/>
            <a:chExt cx="873963" cy="8595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963" cy="859554"/>
            </a:xfrm>
            <a:custGeom>
              <a:avLst/>
              <a:gdLst/>
              <a:ahLst/>
              <a:cxnLst/>
              <a:rect l="l" t="t" r="r" b="b"/>
              <a:pathLst>
                <a:path w="873963" h="859554">
                  <a:moveTo>
                    <a:pt x="436982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59554"/>
                  </a:lnTo>
                  <a:lnTo>
                    <a:pt x="670763" y="859554"/>
                  </a:lnTo>
                  <a:lnTo>
                    <a:pt x="670763" y="406400"/>
                  </a:lnTo>
                  <a:lnTo>
                    <a:pt x="873963" y="406400"/>
                  </a:lnTo>
                  <a:lnTo>
                    <a:pt x="4369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03200" y="63500"/>
              <a:ext cx="467563" cy="796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290934" y="7835830"/>
            <a:ext cx="5305250" cy="2844940"/>
          </a:xfrm>
          <a:custGeom>
            <a:avLst/>
            <a:gdLst/>
            <a:ahLst/>
            <a:cxnLst/>
            <a:rect l="l" t="t" r="r" b="b"/>
            <a:pathLst>
              <a:path w="5305250" h="2844940">
                <a:moveTo>
                  <a:pt x="0" y="0"/>
                </a:moveTo>
                <a:lnTo>
                  <a:pt x="5305251" y="0"/>
                </a:lnTo>
                <a:lnTo>
                  <a:pt x="5305251" y="2844940"/>
                </a:lnTo>
                <a:lnTo>
                  <a:pt x="0" y="2844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TextBox 19"/>
          <p:cNvSpPr txBox="1"/>
          <p:nvPr/>
        </p:nvSpPr>
        <p:spPr>
          <a:xfrm>
            <a:off x="1419328" y="2107503"/>
            <a:ext cx="872068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UNTERNEHMENSHISTORIE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12642" y="3807296"/>
            <a:ext cx="4258781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Bau von Maschinen und Vorrichtungen jeglicher Art.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9328" y="1671069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47852" y="2037551"/>
            <a:ext cx="2129391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1993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12642" y="3258656"/>
            <a:ext cx="4293992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>
                <a:solidFill>
                  <a:srgbClr val="2A2A2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DIE ERSTEN SCHRITTE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9328" y="672579"/>
            <a:ext cx="704846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 b="1" i="1">
                <a:solidFill>
                  <a:srgbClr val="2A2A2A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Seit 1993 steht Precision Parts Augsburg für hochpräzise Fertigungslösungen.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47852" y="7866365"/>
            <a:ext cx="4258781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Abdeckung des gesamten Prozesses mechanischer Verarbeitung von der Idee über den Prototypen bis hin zum Serienbauteil.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630247" y="7367668"/>
            <a:ext cx="4293992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HEUTE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9327" y="3239073"/>
            <a:ext cx="997249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1993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03114" y="3769196"/>
            <a:ext cx="527451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Gründung als Kienle &amp; Schreiber Maschinen- und Vorrichtungsbau GmbH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58917" y="4691448"/>
            <a:ext cx="63900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2008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78421" y="5124450"/>
            <a:ext cx="6037779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Übernahme durch die CADCON Maschinenbau GmbH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9328" y="5797584"/>
            <a:ext cx="63900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2017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78421" y="6317196"/>
            <a:ext cx="480536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Umbenennung in SII Precision Parts GmbH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3610" y="6992836"/>
            <a:ext cx="63900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03114" y="7508456"/>
            <a:ext cx="5609868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Umbenennung in Precision Parts Augsburg GmbH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Übernahme durch die </a:t>
            </a:r>
            <a:r>
              <a:rPr lang="en-US" sz="18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Callista Private Equity Group</a:t>
            </a: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4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888" y="758932"/>
            <a:ext cx="16682223" cy="8769136"/>
            <a:chOff x="0" y="0"/>
            <a:chExt cx="4393672" cy="23095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3672" cy="2309567"/>
            </a:xfrm>
            <a:custGeom>
              <a:avLst/>
              <a:gdLst/>
              <a:ahLst/>
              <a:cxnLst/>
              <a:rect l="l" t="t" r="r" b="b"/>
              <a:pathLst>
                <a:path w="4393672" h="2309567">
                  <a:moveTo>
                    <a:pt x="0" y="0"/>
                  </a:moveTo>
                  <a:lnTo>
                    <a:pt x="4393672" y="0"/>
                  </a:lnTo>
                  <a:lnTo>
                    <a:pt x="4393672" y="2309567"/>
                  </a:lnTo>
                  <a:lnTo>
                    <a:pt x="0" y="2309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93672" cy="2347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713698" y="279219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2348699" y="3267968"/>
            <a:ext cx="3707165" cy="3451034"/>
          </a:xfrm>
          <a:custGeom>
            <a:avLst/>
            <a:gdLst/>
            <a:ahLst/>
            <a:cxnLst/>
            <a:rect l="l" t="t" r="r" b="b"/>
            <a:pathLst>
              <a:path w="3707165" h="3451034">
                <a:moveTo>
                  <a:pt x="0" y="0"/>
                </a:moveTo>
                <a:lnTo>
                  <a:pt x="3707165" y="0"/>
                </a:lnTo>
                <a:lnTo>
                  <a:pt x="3707165" y="3451034"/>
                </a:lnTo>
                <a:lnTo>
                  <a:pt x="0" y="3451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2599868" y="3306242"/>
            <a:ext cx="3166156" cy="31661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154044" y="3273207"/>
            <a:ext cx="3707165" cy="3451034"/>
          </a:xfrm>
          <a:custGeom>
            <a:avLst/>
            <a:gdLst/>
            <a:ahLst/>
            <a:cxnLst/>
            <a:rect l="l" t="t" r="r" b="b"/>
            <a:pathLst>
              <a:path w="3707165" h="3451034">
                <a:moveTo>
                  <a:pt x="0" y="0"/>
                </a:moveTo>
                <a:lnTo>
                  <a:pt x="3707166" y="0"/>
                </a:lnTo>
                <a:lnTo>
                  <a:pt x="3707166" y="3451034"/>
                </a:lnTo>
                <a:lnTo>
                  <a:pt x="0" y="3451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1" name="Group 11"/>
          <p:cNvGrpSpPr/>
          <p:nvPr/>
        </p:nvGrpSpPr>
        <p:grpSpPr>
          <a:xfrm>
            <a:off x="7424549" y="3306242"/>
            <a:ext cx="3166156" cy="316615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232136" y="3273207"/>
            <a:ext cx="3707165" cy="3451034"/>
          </a:xfrm>
          <a:custGeom>
            <a:avLst/>
            <a:gdLst/>
            <a:ahLst/>
            <a:cxnLst/>
            <a:rect l="l" t="t" r="r" b="b"/>
            <a:pathLst>
              <a:path w="3707165" h="3451034">
                <a:moveTo>
                  <a:pt x="0" y="0"/>
                </a:moveTo>
                <a:lnTo>
                  <a:pt x="3707165" y="0"/>
                </a:lnTo>
                <a:lnTo>
                  <a:pt x="3707165" y="3451034"/>
                </a:lnTo>
                <a:lnTo>
                  <a:pt x="0" y="3451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5" name="Group 15"/>
          <p:cNvGrpSpPr/>
          <p:nvPr/>
        </p:nvGrpSpPr>
        <p:grpSpPr>
          <a:xfrm>
            <a:off x="12404260" y="3306242"/>
            <a:ext cx="3166156" cy="316615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88700" y="1937484"/>
            <a:ext cx="14910601" cy="57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4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 LEISTUNGSSTARKER MASCHINENPARK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34726" y="1379306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96070" y="7462428"/>
            <a:ext cx="4102948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1x Grob G550 -&gt; 5-A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3x MTCut UE110 -&gt; 5-A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3x MTCut V110TH -&gt; 4-A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1x Doosan T3600D -&gt; 4-A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2x POSmill H800U -&gt; 5-A</a:t>
            </a:r>
          </a:p>
          <a:p>
            <a:pPr algn="l">
              <a:lnSpc>
                <a:spcPts val="1919"/>
              </a:lnSpc>
            </a:pPr>
            <a:endParaRPr lang="en-US" sz="1599">
              <a:solidFill>
                <a:srgbClr val="2A2A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12137" y="6829968"/>
            <a:ext cx="4141618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2A2A2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Fräsmaschinen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24549" y="7471001"/>
            <a:ext cx="4299230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2x Spinner TTC 300-52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2x MTCut T25FSY-65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3x Doosan Lynx 220 LMA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2x DMG CTX 210/420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1x Doosan Puma 2600SY</a:t>
            </a:r>
          </a:p>
          <a:p>
            <a:pPr marL="345439" lvl="1" indent="-172720" algn="l">
              <a:lnSpc>
                <a:spcPts val="1919"/>
              </a:lnSpc>
              <a:buFont typeface="Arial"/>
              <a:buChar char="•"/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2x Spinner TTS-65-Duplex mit Robo Box</a:t>
            </a:r>
          </a:p>
          <a:p>
            <a:pPr algn="l">
              <a:lnSpc>
                <a:spcPts val="1919"/>
              </a:lnSpc>
            </a:pPr>
            <a:endParaRPr lang="en-US" sz="1599">
              <a:solidFill>
                <a:srgbClr val="2A2A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160979" y="7471001"/>
            <a:ext cx="3652718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599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Alle Mitarbeitenden bringen langjährige Praxiserfahrung in der Bauteilfertigung mit.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14909" y="6829968"/>
            <a:ext cx="4141618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2A2A2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Mitarbeiter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96945" y="4616270"/>
            <a:ext cx="2810673" cy="6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03465" y="4616270"/>
            <a:ext cx="2810673" cy="6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82001" y="4616270"/>
            <a:ext cx="2810673" cy="6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34726" y="6829968"/>
            <a:ext cx="4141618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solidFill>
                  <a:srgbClr val="2A2A2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Drehmaschinen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660672"/>
            <a:ext cx="810715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LEISTUNGEN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44000" y="1214713"/>
            <a:ext cx="461854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PRECISION PARTS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6468" y="3466424"/>
            <a:ext cx="676127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190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Seit 2017 sind alle Prozesse in einer zentralen Fertigungseinheit gebündelt.</a:t>
            </a:r>
          </a:p>
          <a:p>
            <a:pPr algn="l">
              <a:lnSpc>
                <a:spcPts val="2280"/>
              </a:lnSpc>
            </a:pPr>
            <a:r>
              <a:rPr lang="en-US" sz="190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Das liefert uns reibungslose Abläufe, kurze Durchlaufzeiten und konstant hohe Qualität.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37352" r="-48094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74989" y="5247703"/>
            <a:ext cx="644901" cy="587618"/>
            <a:chOff x="0" y="0"/>
            <a:chExt cx="169850" cy="1547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174989" y="6086908"/>
            <a:ext cx="335779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Unsere CNC-Frästechnik eignet sich ideal für komplexe Geometrien, enge Toleranzen und individuelle Anforderungen.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87340" y="5396732"/>
            <a:ext cx="2429767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3" action="ppaction://hlinksldjump"/>
              </a:rPr>
              <a:t>CNC-Frästechnik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63866" y="5406257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543109" y="5247703"/>
            <a:ext cx="644901" cy="587618"/>
            <a:chOff x="0" y="0"/>
            <a:chExt cx="169850" cy="1547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527433" y="6086908"/>
            <a:ext cx="335779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Ob Aluminium, Kunststoff, Werkzeugstahl oder Gussteil - wir drehen alles.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55460" y="5396732"/>
            <a:ext cx="2429767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4" action="ppaction://hlinksldjump"/>
              </a:rPr>
              <a:t>CNC-Drehtechnik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31986" y="5406257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174989" y="7609470"/>
            <a:ext cx="644901" cy="587618"/>
            <a:chOff x="0" y="0"/>
            <a:chExt cx="169850" cy="1547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74989" y="8448675"/>
            <a:ext cx="335779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Ob Gewinde, Muttern, Achsen, Hebel, Gelenke oder Drehteller – wir montieren alle Bauteile präzise.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87340" y="7758499"/>
            <a:ext cx="2429767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5" action="ppaction://hlinksldjump"/>
              </a:rPr>
              <a:t>Montage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63866" y="776802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3543109" y="7609470"/>
            <a:ext cx="644901" cy="587618"/>
            <a:chOff x="0" y="0"/>
            <a:chExt cx="169850" cy="15476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3527433" y="8448675"/>
            <a:ext cx="335779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699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Wir gehen flexibel auf individuelle Kundenwünsche ein.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455460" y="7758499"/>
            <a:ext cx="2429767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6" action="ppaction://hlinksldjump"/>
              </a:rPr>
              <a:t>Folgeprozesse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631986" y="776802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660672"/>
            <a:ext cx="810715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LEISTUNGEN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44000" y="1214713"/>
            <a:ext cx="4618548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Roboto"/>
                <a:ea typeface="Roboto"/>
                <a:cs typeface="Roboto"/>
                <a:sym typeface="Roboto"/>
              </a:rPr>
              <a:t>PRECISION PARTS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2723" r="-4272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74989" y="3507496"/>
            <a:ext cx="644901" cy="587618"/>
            <a:chOff x="0" y="0"/>
            <a:chExt cx="169850" cy="1547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03015" y="3660018"/>
            <a:ext cx="3424418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3" action="ppaction://hlinksldjump"/>
              </a:rPr>
              <a:t>CNC-Frästechnik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63866" y="3666050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63866" y="7768024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263866" y="4653165"/>
            <a:ext cx="7875136" cy="528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Bearbeitungsdimension:</a:t>
            </a: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1100 x 600 x 500 mm: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Für mittelgroße bis große Bauteile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Tischbeladung </a:t>
            </a:r>
            <a:r>
              <a:rPr lang="en-US" sz="19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bis 800 kg</a:t>
            </a: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Hohe Stabilität auch bei schweren Werkstücken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Aluminiumlegierungen: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Präzise Bearbeitung von </a:t>
            </a:r>
            <a:r>
              <a:rPr lang="en-US" sz="19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Leichtmetallen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Kunststoffe: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Schonende Zerspanung empfindlicher Materialien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Hochlegierte Werkzeugstähle: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Bearbeitung robuster und anspruchsvoller Werkstoffe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Edelmetalle und Gussteile: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Flexibilität für hochwertige und komplexe Bauteile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660672"/>
            <a:ext cx="8107157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2A2A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LEISTUNGEN</a:t>
            </a:r>
          </a:p>
        </p:txBody>
      </p:sp>
      <p:sp>
        <p:nvSpPr>
          <p:cNvPr id="3" name="AutoShape 3"/>
          <p:cNvSpPr/>
          <p:nvPr/>
        </p:nvSpPr>
        <p:spPr>
          <a:xfrm>
            <a:off x="9166846" y="3179204"/>
            <a:ext cx="812519" cy="0"/>
          </a:xfrm>
          <a:prstGeom prst="line">
            <a:avLst/>
          </a:prstGeom>
          <a:ln w="19050" cap="rnd">
            <a:solidFill>
              <a:srgbClr val="1846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9144000" y="1224238"/>
            <a:ext cx="461854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spc="210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PRECISION PARTS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84075" y="-640248"/>
            <a:ext cx="5279446" cy="11228538"/>
            <a:chOff x="0" y="0"/>
            <a:chExt cx="1390471" cy="2957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0471" cy="2957310"/>
            </a:xfrm>
            <a:custGeom>
              <a:avLst/>
              <a:gdLst/>
              <a:ahLst/>
              <a:cxnLst/>
              <a:rect l="l" t="t" r="r" b="b"/>
              <a:pathLst>
                <a:path w="1390471" h="2957310">
                  <a:moveTo>
                    <a:pt x="0" y="0"/>
                  </a:moveTo>
                  <a:lnTo>
                    <a:pt x="1390471" y="0"/>
                  </a:lnTo>
                  <a:lnTo>
                    <a:pt x="1390471" y="2957310"/>
                  </a:lnTo>
                  <a:lnTo>
                    <a:pt x="0" y="2957310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90471" cy="2995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9590" y="1761635"/>
            <a:ext cx="1466777" cy="883974"/>
            <a:chOff x="0" y="0"/>
            <a:chExt cx="386312" cy="2328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6312" cy="232816"/>
            </a:xfrm>
            <a:custGeom>
              <a:avLst/>
              <a:gdLst/>
              <a:ahLst/>
              <a:cxnLst/>
              <a:rect l="l" t="t" r="r" b="b"/>
              <a:pathLst>
                <a:path w="386312" h="232816">
                  <a:moveTo>
                    <a:pt x="0" y="0"/>
                  </a:moveTo>
                  <a:lnTo>
                    <a:pt x="386312" y="0"/>
                  </a:lnTo>
                  <a:lnTo>
                    <a:pt x="386312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86312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6668673" cy="8229600"/>
            <a:chOff x="0" y="0"/>
            <a:chExt cx="1269973" cy="15672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9973" cy="1567234"/>
            </a:xfrm>
            <a:custGeom>
              <a:avLst/>
              <a:gdLst/>
              <a:ahLst/>
              <a:cxnLst/>
              <a:rect l="l" t="t" r="r" b="b"/>
              <a:pathLst>
                <a:path w="1269973" h="1567234">
                  <a:moveTo>
                    <a:pt x="0" y="0"/>
                  </a:moveTo>
                  <a:lnTo>
                    <a:pt x="1269973" y="0"/>
                  </a:lnTo>
                  <a:lnTo>
                    <a:pt x="1269973" y="1567234"/>
                  </a:lnTo>
                  <a:lnTo>
                    <a:pt x="0" y="1567234"/>
                  </a:lnTo>
                  <a:close/>
                </a:path>
              </a:pathLst>
            </a:custGeom>
            <a:blipFill>
              <a:blip r:embed="rId2"/>
              <a:stretch>
                <a:fillRect l="-40242" r="-40242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66846" y="3507392"/>
            <a:ext cx="644901" cy="587618"/>
            <a:chOff x="0" y="0"/>
            <a:chExt cx="169850" cy="1547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850" cy="154764"/>
            </a:xfrm>
            <a:custGeom>
              <a:avLst/>
              <a:gdLst/>
              <a:ahLst/>
              <a:cxnLst/>
              <a:rect l="l" t="t" r="r" b="b"/>
              <a:pathLst>
                <a:path w="169850" h="154764">
                  <a:moveTo>
                    <a:pt x="0" y="0"/>
                  </a:moveTo>
                  <a:lnTo>
                    <a:pt x="169850" y="0"/>
                  </a:lnTo>
                  <a:lnTo>
                    <a:pt x="169850" y="154764"/>
                  </a:lnTo>
                  <a:lnTo>
                    <a:pt x="0" y="154764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69850" cy="192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40219" y="3659913"/>
            <a:ext cx="3057359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 u="sng">
                <a:solidFill>
                  <a:srgbClr val="2A2A2A"/>
                </a:solidFill>
                <a:latin typeface="Roboto Bold"/>
                <a:ea typeface="Roboto Bold"/>
                <a:cs typeface="Roboto Bold"/>
                <a:sym typeface="Roboto Bold"/>
                <a:hlinkClick r:id="rId3" action="ppaction://hlinksldjump"/>
              </a:rPr>
              <a:t>CNC-Drehtechnik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55723" y="3659913"/>
            <a:ext cx="467147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7935509" y="1761635"/>
            <a:ext cx="790567" cy="883974"/>
            <a:chOff x="0" y="0"/>
            <a:chExt cx="208215" cy="2328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8215" cy="232816"/>
            </a:xfrm>
            <a:custGeom>
              <a:avLst/>
              <a:gdLst/>
              <a:ahLst/>
              <a:cxnLst/>
              <a:rect l="l" t="t" r="r" b="b"/>
              <a:pathLst>
                <a:path w="208215" h="232816">
                  <a:moveTo>
                    <a:pt x="0" y="0"/>
                  </a:moveTo>
                  <a:lnTo>
                    <a:pt x="208215" y="0"/>
                  </a:lnTo>
                  <a:lnTo>
                    <a:pt x="208215" y="232816"/>
                  </a:lnTo>
                  <a:lnTo>
                    <a:pt x="0" y="232816"/>
                  </a:lnTo>
                  <a:close/>
                </a:path>
              </a:pathLst>
            </a:custGeom>
            <a:solidFill>
              <a:srgbClr val="184680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08215" cy="27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55722" y="4639521"/>
            <a:ext cx="7051077" cy="5360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Drehdurchmesser</a:t>
            </a:r>
            <a:r>
              <a:rPr lang="en-US" sz="1999" dirty="0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bis 250 mm: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Bearbeitung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kleiner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bis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mittelgroßer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Bauteile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Drehlänge</a:t>
            </a:r>
            <a:r>
              <a:rPr lang="en-US" sz="1999" dirty="0">
                <a:solidFill>
                  <a:srgbClr val="18468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bis 650 mm: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Hohe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Flexibilität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bei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Bauteillängen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Aluminiumlegierungen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Leichtmetallbearbeitung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für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vielfältige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Anwendungen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Kunststoffe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Schonende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präzise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Bearbeitung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von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Kunststoffen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Hochlegierte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Werkzeugstähle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Bearbeitung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anspruchsvoller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Materialien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Edelmetalle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Gussteile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Flexibilität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bei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hochwertigen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und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komplexen</a:t>
            </a:r>
            <a:r>
              <a:rPr lang="en-US" sz="19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Rohteilen</a:t>
            </a: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Office PowerPoint</Application>
  <PresentationFormat>Benutzerdefiniert</PresentationFormat>
  <Paragraphs>186</Paragraphs>
  <Slides>17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Open Sans Bold Italics</vt:lpstr>
      <vt:lpstr>Montserrat Bold</vt:lpstr>
      <vt:lpstr>Open Sans</vt:lpstr>
      <vt:lpstr>Roboto Italics</vt:lpstr>
      <vt:lpstr>Roboto Bold</vt:lpstr>
      <vt:lpstr>Calibri</vt:lpstr>
      <vt:lpstr>Montserrat</vt:lpstr>
      <vt:lpstr>Open Sans Italics</vt:lpstr>
      <vt:lpstr>Roboto</vt:lpstr>
      <vt:lpstr>Open Sans Bold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Unternehmenspräsentation PPA 1</dc:title>
  <dc:creator>Sarah Seiler</dc:creator>
  <cp:lastModifiedBy>Sarah Seiler</cp:lastModifiedBy>
  <cp:revision>3</cp:revision>
  <dcterms:created xsi:type="dcterms:W3CDTF">2006-08-16T00:00:00Z</dcterms:created>
  <dcterms:modified xsi:type="dcterms:W3CDTF">2026-04-08T11:28:33Z</dcterms:modified>
  <dc:identifier>DAHAh_-NkPc</dc:identifier>
</cp:coreProperties>
</file>